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0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1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2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3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4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11" r:id="rId2"/>
    <p:sldMasterId id="2147483735" r:id="rId3"/>
    <p:sldMasterId id="2147483776" r:id="rId4"/>
    <p:sldMasterId id="2147484020" r:id="rId5"/>
    <p:sldMasterId id="2147484032" r:id="rId6"/>
    <p:sldMasterId id="2147484047" r:id="rId7"/>
    <p:sldMasterId id="2147484062" r:id="rId8"/>
    <p:sldMasterId id="2147484077" r:id="rId9"/>
    <p:sldMasterId id="2147484089" r:id="rId10"/>
    <p:sldMasterId id="2147484104" r:id="rId11"/>
    <p:sldMasterId id="2147484119" r:id="rId12"/>
    <p:sldMasterId id="2147484131" r:id="rId13"/>
    <p:sldMasterId id="2147484143" r:id="rId14"/>
    <p:sldMasterId id="2147484167" r:id="rId15"/>
  </p:sldMasterIdLst>
  <p:notesMasterIdLst>
    <p:notesMasterId r:id="rId46"/>
  </p:notesMasterIdLst>
  <p:handoutMasterIdLst>
    <p:handoutMasterId r:id="rId47"/>
  </p:handoutMasterIdLst>
  <p:sldIdLst>
    <p:sldId id="443" r:id="rId16"/>
    <p:sldId id="444" r:id="rId17"/>
    <p:sldId id="445" r:id="rId18"/>
    <p:sldId id="446" r:id="rId19"/>
    <p:sldId id="447" r:id="rId20"/>
    <p:sldId id="448" r:id="rId21"/>
    <p:sldId id="449" r:id="rId22"/>
    <p:sldId id="450" r:id="rId23"/>
    <p:sldId id="451" r:id="rId24"/>
    <p:sldId id="452" r:id="rId25"/>
    <p:sldId id="453" r:id="rId26"/>
    <p:sldId id="454" r:id="rId27"/>
    <p:sldId id="455" r:id="rId28"/>
    <p:sldId id="456" r:id="rId29"/>
    <p:sldId id="457" r:id="rId30"/>
    <p:sldId id="458" r:id="rId31"/>
    <p:sldId id="459" r:id="rId32"/>
    <p:sldId id="460" r:id="rId33"/>
    <p:sldId id="461" r:id="rId34"/>
    <p:sldId id="462" r:id="rId35"/>
    <p:sldId id="463" r:id="rId36"/>
    <p:sldId id="464" r:id="rId37"/>
    <p:sldId id="465" r:id="rId38"/>
    <p:sldId id="466" r:id="rId39"/>
    <p:sldId id="467" r:id="rId40"/>
    <p:sldId id="468" r:id="rId41"/>
    <p:sldId id="469" r:id="rId42"/>
    <p:sldId id="470" r:id="rId43"/>
    <p:sldId id="471" r:id="rId44"/>
    <p:sldId id="472" r:id="rId45"/>
  </p:sldIdLst>
  <p:sldSz cx="12192000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7DE1"/>
    <a:srgbClr val="DCE3E6"/>
    <a:srgbClr val="00B0F0"/>
    <a:srgbClr val="29C7FF"/>
    <a:srgbClr val="37C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787" cy="498693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8" y="1"/>
            <a:ext cx="2949787" cy="498693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BF694753-6C1D-4FF5-8CA8-8853914FFC5D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6D452BBE-AD8D-49CB-B432-DFF8796230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933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787" cy="498693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1"/>
            <a:ext cx="2949787" cy="498693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7E86214B-366A-43DA-997B-1177B59FD2E3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8"/>
            <a:ext cx="5445760" cy="3913614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3C5F185B-32AD-458B-9C5B-287FE726D3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455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462A-E0C2-41A0-AF99-9A5DA2997AA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47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sz="1300" b="1" u="sng" dirty="0">
                <a:solidFill>
                  <a:srgbClr val="000000"/>
                </a:solidFill>
                <a:ea typeface="SimSun" pitchFamily="18" charset="0"/>
              </a:rPr>
              <a:t>講師筆記：</a:t>
            </a:r>
          </a:p>
          <a:p>
            <a:pPr marL="189209" indent="-189209">
              <a:buFont typeface="Arial"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我們目前沒有要講如何使用這些工具。這張投影片的目的是簡單地展示一些重要的工具。</a:t>
            </a:r>
          </a:p>
          <a:p>
            <a:pPr marL="189209" indent="-189209">
              <a:buFont typeface="Arial"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銷售過程中會使用到諮詢表、目錄和magnets</a:t>
            </a:r>
            <a:r>
              <a:rPr lang="x-none" sz="1300">
                <a:solidFill>
                  <a:srgbClr val="000000"/>
                </a:solidFill>
                <a:ea typeface="SimSun" pitchFamily="18" charset="0"/>
              </a:rPr>
              <a:t>，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所以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至少要下載</a:t>
            </a: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（免費的）或在超連鎖帳戶中訂購它們（僅適用美國）。</a:t>
            </a:r>
          </a:p>
          <a:p>
            <a:pPr marL="189209" indent="-189209">
              <a:buFont typeface="Arial"/>
              <a:buChar char="•"/>
            </a:pP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如果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不在美國，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可以至印刷店將它們印出來</a:t>
            </a: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78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98438" y="820738"/>
            <a:ext cx="7292976" cy="4103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x-none" sz="1300" b="1" u="sng" dirty="0">
                <a:solidFill>
                  <a:srgbClr val="000000"/>
                </a:solidFill>
                <a:ea typeface="SimSun" pitchFamily="18" charset="0"/>
              </a:rPr>
              <a:t>講師筆記：</a:t>
            </a:r>
          </a:p>
          <a:p>
            <a:pPr marL="189219" indent="-189219">
              <a:buFont typeface="Arial"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步驟一 － 建立名單／物色人選／候選人 </a:t>
            </a:r>
          </a:p>
          <a:p>
            <a:pPr marL="189219" indent="-189219">
              <a:buFont typeface="Arial"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有些人會隨便做或跳過這步驟，但它非常重要</a:t>
            </a:r>
            <a:r>
              <a:rPr lang="x-none" sz="1300">
                <a:solidFill>
                  <a:srgbClr val="000000"/>
                </a:solidFill>
                <a:ea typeface="SimSun" pitchFamily="18" charset="0"/>
              </a:rPr>
              <a:t>。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如果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不花時間建立一個完整的名單，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可能很快就把可能人選耗盡了</a:t>
            </a: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44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x-none" sz="1200" b="1" i="0" u="sng" dirty="0">
                <a:solidFill>
                  <a:srgbClr val="000000"/>
                </a:solidFill>
                <a:ea typeface="SimSun" pitchFamily="18" charset="0"/>
              </a:rPr>
              <a:t>講師筆記：</a:t>
            </a:r>
          </a:p>
          <a:p>
            <a:pPr marL="177988" indent="-177988">
              <a:buFont typeface="Arial"/>
              <a:buChar char="•"/>
            </a:pPr>
            <a:r>
              <a:rPr lang="x-none" sz="1200" b="0" i="0" dirty="0">
                <a:solidFill>
                  <a:srgbClr val="000000"/>
                </a:solidFill>
                <a:ea typeface="SimSun" pitchFamily="18" charset="0"/>
              </a:rPr>
              <a:t>步驟一 － 建立名單／物色人選／候選人 </a:t>
            </a:r>
          </a:p>
          <a:p>
            <a:pPr marL="177988" indent="-177988">
              <a:buFont typeface="Arial"/>
              <a:buChar char="•"/>
            </a:pPr>
            <a:r>
              <a:rPr lang="x-none" sz="1200" b="0" i="0" dirty="0">
                <a:solidFill>
                  <a:srgbClr val="000000"/>
                </a:solidFill>
                <a:ea typeface="SimSun" pitchFamily="18" charset="0"/>
              </a:rPr>
              <a:t>有些人會隨便做或跳過這步驟，但它非常重要</a:t>
            </a:r>
            <a:r>
              <a:rPr lang="x-none" sz="1200" b="0" i="0">
                <a:solidFill>
                  <a:srgbClr val="000000"/>
                </a:solidFill>
                <a:ea typeface="SimSun" pitchFamily="18" charset="0"/>
              </a:rPr>
              <a:t>。</a:t>
            </a:r>
            <a:r>
              <a:rPr lang="x-none" sz="1200" b="0" i="0" smtClean="0">
                <a:solidFill>
                  <a:srgbClr val="000000"/>
                </a:solidFill>
                <a:ea typeface="SimSun" pitchFamily="18" charset="0"/>
              </a:rPr>
              <a:t>如果</a:t>
            </a:r>
            <a:r>
              <a:rPr lang="zh-CN" altLang="en-US" sz="1200" b="0" i="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200" b="0" i="0" smtClean="0">
                <a:solidFill>
                  <a:srgbClr val="000000"/>
                </a:solidFill>
                <a:ea typeface="SimSun" pitchFamily="18" charset="0"/>
              </a:rPr>
              <a:t>不花時間建立一個完整的名單，</a:t>
            </a:r>
            <a:r>
              <a:rPr lang="zh-CN" altLang="en-US" sz="1200" b="0" i="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200" b="0" i="0" smtClean="0">
                <a:solidFill>
                  <a:srgbClr val="000000"/>
                </a:solidFill>
                <a:ea typeface="SimSun" pitchFamily="18" charset="0"/>
              </a:rPr>
              <a:t>可能很快就把可能人選耗盡了</a:t>
            </a:r>
            <a:r>
              <a:rPr lang="x-none" sz="1200" b="0" i="0" dirty="0">
                <a:solidFill>
                  <a:srgbClr val="000000"/>
                </a:solidFill>
                <a:ea typeface="SimSun" pitchFamily="18" charset="0"/>
              </a:rPr>
              <a:t>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7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98438" y="820738"/>
            <a:ext cx="7292976" cy="4103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x-none" sz="1300" b="1" u="sng" dirty="0">
                <a:solidFill>
                  <a:srgbClr val="000000"/>
                </a:solidFill>
                <a:ea typeface="SimSun" pitchFamily="18" charset="0"/>
              </a:rPr>
              <a:t>講師筆記：</a:t>
            </a:r>
          </a:p>
          <a:p>
            <a:pPr marL="189219" indent="-189219">
              <a:buFont typeface="Arial"/>
              <a:buChar char="•"/>
            </a:pP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自信的第二部分是讓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自己有信心</a:t>
            </a: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。</a:t>
            </a:r>
          </a:p>
          <a:p>
            <a:pPr marL="189219" indent="-189219">
              <a:buFont typeface="Arial"/>
              <a:buChar char="•"/>
            </a:pP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這開始於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怎麼看待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自己</a:t>
            </a: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。</a:t>
            </a:r>
          </a:p>
          <a:p>
            <a:pPr marL="189219" indent="-189219">
              <a:buFont typeface="Arial"/>
              <a:buChar char="•"/>
            </a:pP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看待自己的某些地方，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是很有自信的</a:t>
            </a:r>
            <a:r>
              <a:rPr lang="x-none" sz="1300">
                <a:solidFill>
                  <a:srgbClr val="000000"/>
                </a:solidFill>
                <a:ea typeface="SimSun" pitchFamily="18" charset="0"/>
              </a:rPr>
              <a:t>。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想想看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你甚麼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時候會認為</a:t>
            </a: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「對，我真的對這個這個很在行</a:t>
            </a:r>
            <a:r>
              <a:rPr lang="x-none" sz="1300">
                <a:solidFill>
                  <a:srgbClr val="000000"/>
                </a:solidFill>
                <a:ea typeface="SimSun" pitchFamily="18" charset="0"/>
              </a:rPr>
              <a:t>。」 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當有人問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某些問題，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可以侃侃而談時，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會對自己的答案會非常有自信，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也知道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比對方更了解這個話題</a:t>
            </a: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。</a:t>
            </a:r>
          </a:p>
          <a:p>
            <a:pPr marL="189219" indent="-189219">
              <a:buFont typeface="Arial"/>
              <a:buChar char="•"/>
            </a:pP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那對於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覺得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不在行的事呢</a:t>
            </a: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？ 很多人都會說，我不擅長去記得別人的名字。很多時候，這只是一個不想去記得別人名字的藉口</a:t>
            </a:r>
            <a:r>
              <a:rPr lang="x-none" sz="1300">
                <a:solidFill>
                  <a:srgbClr val="000000"/>
                </a:solidFill>
                <a:ea typeface="SimSun" pitchFamily="18" charset="0"/>
              </a:rPr>
              <a:t>。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試著跟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自己講兩個禮拜</a:t>
            </a: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「我很會記名字</a:t>
            </a:r>
            <a:r>
              <a:rPr lang="x-none" sz="1300">
                <a:solidFill>
                  <a:srgbClr val="000000"/>
                </a:solidFill>
                <a:ea typeface="SimSun" pitchFamily="18" charset="0"/>
              </a:rPr>
              <a:t>。」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每一次當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開始想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自己是一個很不會記名字的人的時候，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就告訴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自己</a:t>
            </a: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「其實我真的很會記名字</a:t>
            </a:r>
            <a:r>
              <a:rPr lang="x-none" sz="1300">
                <a:solidFill>
                  <a:srgbClr val="000000"/>
                </a:solidFill>
                <a:ea typeface="SimSun" pitchFamily="18" charset="0"/>
              </a:rPr>
              <a:t>」，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我跟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保證</a:t>
            </a: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，</a:t>
            </a:r>
            <a:r>
              <a:rPr lang="x-none" sz="1300">
                <a:solidFill>
                  <a:srgbClr val="000000"/>
                </a:solidFill>
                <a:ea typeface="SimSun" pitchFamily="18" charset="0"/>
              </a:rPr>
              <a:t>兩個禮拜後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，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就會發現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對於記名字這件事很在行</a:t>
            </a: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。</a:t>
            </a:r>
          </a:p>
          <a:p>
            <a:pPr marL="189219" indent="-189219">
              <a:buFont typeface="Arial"/>
              <a:buChar char="•"/>
            </a:pP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這不在於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有多會記名字</a:t>
            </a:r>
            <a:r>
              <a:rPr lang="x-none" sz="1300">
                <a:solidFill>
                  <a:srgbClr val="000000"/>
                </a:solidFill>
                <a:ea typeface="SimSun" pitchFamily="18" charset="0"/>
              </a:rPr>
              <a:t>，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這是關於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怎麼教育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自己</a:t>
            </a: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。</a:t>
            </a:r>
          </a:p>
          <a:p>
            <a:pPr marL="189219" indent="-189219">
              <a:buFont typeface="Arial"/>
              <a:buChar char="•"/>
            </a:pP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不要再以錯誤的方式教育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自己</a:t>
            </a: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，還告訴自己「我這很差、那很差</a:t>
            </a:r>
            <a:r>
              <a:rPr lang="x-none" sz="1300">
                <a:solidFill>
                  <a:srgbClr val="000000"/>
                </a:solidFill>
                <a:ea typeface="SimSun" pitchFamily="18" charset="0"/>
              </a:rPr>
              <a:t>」，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告訴自己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很棒，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可以看到自己的進步</a:t>
            </a: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。</a:t>
            </a:r>
          </a:p>
          <a:p>
            <a:pPr marL="189219" indent="-189219">
              <a:buFont typeface="Arial"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這不是一個立即的魔法，需要持續的努力和改變，但好處是很簡單。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DCF3E-B345-4BBB-A9FD-3405EF5B901A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373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x-none" sz="1200" b="1" i="0" u="sng" dirty="0">
                <a:solidFill>
                  <a:srgbClr val="000000"/>
                </a:solidFill>
                <a:ea typeface="SimSun" pitchFamily="18" charset="0"/>
              </a:rPr>
              <a:t>講師筆記：</a:t>
            </a:r>
          </a:p>
          <a:p>
            <a:pPr marL="177988" indent="-177988">
              <a:buFont typeface="Arial"/>
              <a:buChar char="•"/>
            </a:pPr>
            <a:r>
              <a:rPr lang="x-none" sz="1200" b="0" i="0" dirty="0">
                <a:solidFill>
                  <a:srgbClr val="000000"/>
                </a:solidFill>
                <a:ea typeface="SimSun" pitchFamily="18" charset="0"/>
              </a:rPr>
              <a:t>步驟一 － 建立名單／物色人選／候選人 </a:t>
            </a:r>
          </a:p>
          <a:p>
            <a:pPr marL="177988" indent="-177988">
              <a:buFont typeface="Arial"/>
              <a:buChar char="•"/>
            </a:pPr>
            <a:r>
              <a:rPr lang="x-none" sz="1200" b="0" i="0" dirty="0">
                <a:solidFill>
                  <a:srgbClr val="000000"/>
                </a:solidFill>
                <a:ea typeface="SimSun" pitchFamily="18" charset="0"/>
              </a:rPr>
              <a:t>有些人會隨便做或跳過這步驟，但它非常重要</a:t>
            </a:r>
            <a:r>
              <a:rPr lang="x-none" sz="1200" b="0" i="0">
                <a:solidFill>
                  <a:srgbClr val="000000"/>
                </a:solidFill>
                <a:ea typeface="SimSun" pitchFamily="18" charset="0"/>
              </a:rPr>
              <a:t>。</a:t>
            </a:r>
            <a:r>
              <a:rPr lang="x-none" sz="1200" b="0" i="0" smtClean="0">
                <a:solidFill>
                  <a:srgbClr val="000000"/>
                </a:solidFill>
                <a:ea typeface="SimSun" pitchFamily="18" charset="0"/>
              </a:rPr>
              <a:t>如果</a:t>
            </a:r>
            <a:r>
              <a:rPr lang="zh-CN" altLang="en-US" sz="1200" b="0" i="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200" b="0" i="0" smtClean="0">
                <a:solidFill>
                  <a:srgbClr val="000000"/>
                </a:solidFill>
                <a:ea typeface="SimSun" pitchFamily="18" charset="0"/>
              </a:rPr>
              <a:t>不花時間建立一個完整的名單，</a:t>
            </a:r>
            <a:r>
              <a:rPr lang="zh-CN" altLang="en-US" sz="1200" b="0" i="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200" b="0" i="0" smtClean="0">
                <a:solidFill>
                  <a:srgbClr val="000000"/>
                </a:solidFill>
                <a:ea typeface="SimSun" pitchFamily="18" charset="0"/>
              </a:rPr>
              <a:t>可能很快就把可能人選耗盡了</a:t>
            </a:r>
            <a:r>
              <a:rPr lang="x-none" sz="1200" b="0" i="0" dirty="0">
                <a:solidFill>
                  <a:srgbClr val="000000"/>
                </a:solidFill>
                <a:ea typeface="SimSun" pitchFamily="18" charset="0"/>
              </a:rPr>
              <a:t>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016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3" y="733425"/>
            <a:ext cx="6521450" cy="36687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u="sng" dirty="0">
                <a:latin typeface="Arial" pitchFamily="34" charset="0"/>
              </a:rPr>
              <a:t>TRAINER’S NOTES:</a:t>
            </a:r>
          </a:p>
          <a:p>
            <a:pPr marL="174660" indent="-174660">
              <a:buFont typeface="Arial"/>
              <a:buChar char="•"/>
            </a:pPr>
            <a:r>
              <a:rPr lang="en-US" dirty="0">
                <a:latin typeface="Arial" pitchFamily="34" charset="0"/>
              </a:rPr>
              <a:t>If</a:t>
            </a:r>
            <a:r>
              <a:rPr lang="en-US" baseline="0" dirty="0">
                <a:latin typeface="Arial" pitchFamily="34" charset="0"/>
              </a:rPr>
              <a:t> they understand the purpose of the call/contact, they can be focused on the best end result – a 15 minute consul scheduled based on a solid need that was identified during the conversation</a:t>
            </a:r>
          </a:p>
          <a:p>
            <a:pPr marL="174660" indent="-174660">
              <a:buFont typeface="Arial"/>
              <a:buChar char="•"/>
            </a:pPr>
            <a:r>
              <a:rPr lang="en-US" baseline="0" dirty="0">
                <a:latin typeface="Arial" pitchFamily="34" charset="0"/>
              </a:rPr>
              <a:t>It’s not always a phone call that is best – though a lot of times it is.  Social media messaging and texts can be just as effective to communicate if that seems to be the best way to reach someone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DCF3E-B345-4BBB-A9FD-3405EF5B901A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1796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98438" y="820738"/>
            <a:ext cx="7292976" cy="4103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x-none" sz="1300" b="1" u="sng" dirty="0">
                <a:solidFill>
                  <a:srgbClr val="000000"/>
                </a:solidFill>
                <a:ea typeface="SimSun" pitchFamily="18" charset="0"/>
              </a:rPr>
              <a:t>講師筆記：</a:t>
            </a:r>
          </a:p>
          <a:p>
            <a:pPr eaLnBrk="1" hangingPunct="1"/>
            <a:endParaRPr lang="en-US" b="1" u="sng" dirty="0">
              <a:latin typeface="Arial" pitchFamily="34" charset="0"/>
            </a:endParaRPr>
          </a:p>
          <a:p>
            <a:pPr marL="182268" indent="-182268">
              <a:buFont typeface="Arial" charset="0"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一旦你了解一些資訊，接下來就是預訂並進行15分鐘的諮詢。</a:t>
            </a:r>
          </a:p>
          <a:p>
            <a:pPr marL="182268" indent="-182268">
              <a:buFont typeface="Arial" charset="0"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諮詢表可以在www.mawc411.com上找到，並在超連鎖帳戶（僅限美國）上購買（一本50張）。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390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98438" y="820738"/>
            <a:ext cx="7292976" cy="4103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x-none" sz="1300" b="1" u="sng" dirty="0">
                <a:solidFill>
                  <a:srgbClr val="000000"/>
                </a:solidFill>
                <a:ea typeface="SimSun" pitchFamily="18" charset="0"/>
              </a:rPr>
              <a:t>講師筆記：</a:t>
            </a:r>
          </a:p>
          <a:p>
            <a:pPr marL="189219" indent="-189219">
              <a:buFont typeface="Arial"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你現在確定了候選人、研究了他們、和他們交談並做了15分鐘的諮詢。截至現在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113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Jason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74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462A-E0C2-41A0-AF99-9A5DA2997AA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471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5AA12-FA8A-5B42-BA32-0F5ACD533C34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7133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Shape 1170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1" name="Shape 11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u="sng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Jason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10139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850" y="733425"/>
            <a:ext cx="6518275" cy="3667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6993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 minute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5B13D-478D-E643-831A-353A272A0ED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828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x-none" sz="1300" b="1" u="sng" dirty="0">
                <a:solidFill>
                  <a:srgbClr val="000000"/>
                </a:solidFill>
                <a:ea typeface="SimSun" pitchFamily="18" charset="0"/>
              </a:rPr>
              <a:t>講師筆記：</a:t>
            </a:r>
          </a:p>
          <a:p>
            <a:pPr eaLnBrk="1" hangingPunct="1">
              <a:buFontTx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談論要點：</a:t>
            </a:r>
          </a:p>
          <a:p>
            <a:pPr lvl="1" eaLnBrk="1" hangingPunct="1">
              <a:buFontTx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 我們都是網站的消費者。</a:t>
            </a:r>
            <a:r>
              <a:rPr lang="x-none" sz="1300">
                <a:solidFill>
                  <a:srgbClr val="000000"/>
                </a:solidFill>
                <a:ea typeface="SimSun" pitchFamily="18" charset="0"/>
              </a:rPr>
              <a:t>想想看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，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都在哪裡看報紙</a:t>
            </a: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、進行社交生活等等。</a:t>
            </a:r>
          </a:p>
          <a:p>
            <a:pPr lvl="1" eaLnBrk="1" hangingPunct="1">
              <a:buFontTx/>
              <a:buChar char="•"/>
            </a:pPr>
            <a:r>
              <a:rPr lang="x-none" sz="1300">
                <a:solidFill>
                  <a:srgbClr val="000000"/>
                </a:solidFill>
                <a:ea typeface="SimSun" pitchFamily="18" charset="0"/>
              </a:rPr>
              <a:t> 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同意大家都在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網絡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上找尋他們要的資料嗎</a:t>
            </a: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？</a:t>
            </a:r>
          </a:p>
          <a:p>
            <a:pPr lvl="1" eaLnBrk="1" hangingPunct="1">
              <a:buFontTx/>
              <a:buChar char="•"/>
            </a:pPr>
            <a:r>
              <a:rPr lang="x-none" sz="1300">
                <a:solidFill>
                  <a:srgbClr val="000000"/>
                </a:solidFill>
                <a:ea typeface="SimSun" pitchFamily="18" charset="0"/>
              </a:rPr>
              <a:t> 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在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網絡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上做生意</a:t>
            </a: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，業主才能跟他們的顧客以及潛在顧客互動。</a:t>
            </a:r>
          </a:p>
          <a:p>
            <a:pPr lvl="1" eaLnBrk="1" hangingPunct="1">
              <a:buFontTx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 顧客都期待可以在網站上先瀏覽產品。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274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98438" y="820738"/>
            <a:ext cx="7292976" cy="4103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x-none" sz="1300" b="1" u="sng" dirty="0">
                <a:solidFill>
                  <a:srgbClr val="000000"/>
                </a:solidFill>
                <a:ea typeface="SimSun" pitchFamily="18" charset="0"/>
              </a:rPr>
              <a:t>講師筆記：</a:t>
            </a:r>
          </a:p>
          <a:p>
            <a:pPr marL="189219" indent="-189219">
              <a:buFont typeface="Arial"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再次重申</a:t>
            </a:r>
            <a:r>
              <a:rPr lang="x-none" sz="1300">
                <a:solidFill>
                  <a:srgbClr val="000000"/>
                </a:solidFill>
                <a:ea typeface="SimSun" pitchFamily="18" charset="0"/>
              </a:rPr>
              <a:t>，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請使用可以更清楚說明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你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的夥伴關係的文字</a:t>
            </a: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，所以請說「我們」而不是「我」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71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588" y="769938"/>
            <a:ext cx="6846887" cy="3852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4846" tIns="47422" rIns="94846" bIns="47422"/>
          <a:lstStyle/>
          <a:p>
            <a:pPr defTabSz="984840">
              <a:defRPr/>
            </a:pPr>
            <a:r>
              <a:rPr lang="x-none" sz="1200" b="1" i="0" dirty="0">
                <a:solidFill>
                  <a:srgbClr val="000000"/>
                </a:solidFill>
                <a:ea typeface="SimSun" pitchFamily="18" charset="0"/>
              </a:rPr>
              <a:t>講師筆記：</a:t>
            </a:r>
          </a:p>
          <a:p>
            <a:pPr marL="184657" indent="-184657" defTabSz="984840">
              <a:buFont typeface="Arial"/>
              <a:buChar char="•"/>
              <a:defRPr/>
            </a:pPr>
            <a:r>
              <a:rPr lang="x-none" sz="1200" b="0" i="0" dirty="0">
                <a:solidFill>
                  <a:srgbClr val="000000"/>
                </a:solidFill>
                <a:ea typeface="SimSun" pitchFamily="18" charset="0"/>
              </a:rPr>
              <a:t>這是簡介 － 目的是讓大家期待我們接下來講的內容。</a:t>
            </a:r>
          </a:p>
          <a:p>
            <a:pPr marL="184657" indent="-184657" defTabSz="984840">
              <a:buFont typeface="Arial"/>
              <a:buChar char="•"/>
              <a:defRPr/>
            </a:pPr>
            <a:r>
              <a:rPr lang="x-none" sz="1200" b="0" i="0" dirty="0">
                <a:solidFill>
                  <a:srgbClr val="000000"/>
                </a:solidFill>
                <a:ea typeface="SimSun" pitchFamily="18" charset="0"/>
              </a:rPr>
              <a:t> 簡單來說，涵蓋最大的主題「網站、行銷工具、無限支援、安全性」。</a:t>
            </a:r>
          </a:p>
          <a:p>
            <a:pPr marL="184657" indent="-184657" defTabSz="984840">
              <a:buFont typeface="Arial"/>
              <a:buChar char="•"/>
              <a:defRPr/>
            </a:pPr>
            <a:r>
              <a:rPr lang="x-none" sz="1200" b="0" i="0" dirty="0">
                <a:solidFill>
                  <a:srgbClr val="000000"/>
                </a:solidFill>
                <a:ea typeface="SimSun" pitchFamily="18" charset="0"/>
              </a:rPr>
              <a:t>目的是以簡單的圖表展示 </a:t>
            </a:r>
            <a:r>
              <a:rPr lang="x-none" sz="1200" b="0" i="0">
                <a:solidFill>
                  <a:srgbClr val="000000"/>
                </a:solidFill>
                <a:ea typeface="SimSun" pitchFamily="18" charset="0"/>
              </a:rPr>
              <a:t>－ </a:t>
            </a:r>
            <a:r>
              <a:rPr lang="x-none" sz="1200" b="0" i="0" smtClean="0">
                <a:solidFill>
                  <a:srgbClr val="000000"/>
                </a:solidFill>
                <a:ea typeface="SimSun" pitchFamily="18" charset="0"/>
              </a:rPr>
              <a:t>包含我們的解決方案是</a:t>
            </a:r>
            <a:r>
              <a:rPr lang="zh-CN" altLang="en-US" sz="1200" b="0" i="0" dirty="0" smtClean="0">
                <a:solidFill>
                  <a:srgbClr val="000000"/>
                </a:solidFill>
                <a:ea typeface="SimSun" pitchFamily="18" charset="0"/>
              </a:rPr>
              <a:t>甚麼</a:t>
            </a:r>
            <a:r>
              <a:rPr lang="x-none" sz="1200" b="0" i="0" smtClean="0">
                <a:solidFill>
                  <a:srgbClr val="000000"/>
                </a:solidFill>
                <a:ea typeface="SimSun" pitchFamily="18" charset="0"/>
              </a:rPr>
              <a:t>／</a:t>
            </a:r>
            <a:r>
              <a:rPr lang="x-none" sz="1200" b="0" i="0" dirty="0">
                <a:solidFill>
                  <a:srgbClr val="000000"/>
                </a:solidFill>
                <a:ea typeface="SimSun" pitchFamily="18" charset="0"/>
              </a:rPr>
              <a:t>逐漸灌輸產品信心。</a:t>
            </a:r>
          </a:p>
          <a:p>
            <a:pPr marL="184657" indent="-184657" defTabSz="984840">
              <a:buFont typeface="Arial"/>
              <a:buChar char="•"/>
              <a:defRPr/>
            </a:pPr>
            <a:r>
              <a:rPr lang="x-none" sz="1200" b="0" i="0" dirty="0">
                <a:solidFill>
                  <a:srgbClr val="000000"/>
                </a:solidFill>
                <a:ea typeface="SimSun" pitchFamily="18" charset="0"/>
              </a:rPr>
              <a:t>花一分鐘以內的時間說明 － 後面將說明細節。</a:t>
            </a:r>
          </a:p>
          <a:p>
            <a:pPr defTabSz="984840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12275" y="9912354"/>
            <a:ext cx="3147097" cy="522172"/>
          </a:xfrm>
          <a:prstGeom prst="rect">
            <a:avLst/>
          </a:prstGeom>
        </p:spPr>
        <p:txBody>
          <a:bodyPr lIns="94846" tIns="47422" rIns="94846" bIns="47422"/>
          <a:lstStyle/>
          <a:p>
            <a:pPr defTabSz="457034" hangingPunct="0"/>
            <a:fld id="{B82DCF3E-B345-4BBB-A9FD-3405EF5B901A}" type="slidenum">
              <a:rPr lang="en-US" kern="0" smtClean="0">
                <a:solidFill>
                  <a:prstClr val="black"/>
                </a:solidFill>
                <a:sym typeface="Calibri"/>
              </a:rPr>
              <a:pPr defTabSz="457034" hangingPunct="0"/>
              <a:t>7</a:t>
            </a:fld>
            <a:endParaRPr lang="en-US" kern="0" dirty="0">
              <a:solidFill>
                <a:prstClr val="black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0494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719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x-none" sz="1300" b="1" u="sng" dirty="0">
                <a:solidFill>
                  <a:srgbClr val="000000"/>
                </a:solidFill>
                <a:ea typeface="SimSun" pitchFamily="18" charset="0"/>
              </a:rPr>
              <a:t>講師筆記：</a:t>
            </a:r>
          </a:p>
          <a:p>
            <a:pPr marL="189219" indent="-189219">
              <a:buFont typeface="Arial"/>
              <a:buChar char="•"/>
            </a:pP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展示客戶可以透過美安</a:t>
            </a:r>
            <a:r>
              <a:rPr lang="zh-CN" altLang="en-US" sz="1300" dirty="0" smtClean="0">
                <a:solidFill>
                  <a:srgbClr val="000000"/>
                </a:solidFill>
                <a:ea typeface="SimSun" pitchFamily="18" charset="0"/>
              </a:rPr>
              <a:t>網絡</a:t>
            </a:r>
            <a:r>
              <a:rPr lang="x-none" sz="1300" smtClean="0">
                <a:solidFill>
                  <a:srgbClr val="000000"/>
                </a:solidFill>
                <a:ea typeface="SimSun" pitchFamily="18" charset="0"/>
              </a:rPr>
              <a:t>中心購買的所有服務</a:t>
            </a:r>
            <a:endParaRPr lang="x-none" sz="1300" dirty="0">
              <a:solidFill>
                <a:srgbClr val="000000"/>
              </a:solidFill>
              <a:ea typeface="SimSun" pitchFamily="18" charset="0"/>
            </a:endParaRPr>
          </a:p>
          <a:p>
            <a:pPr marL="189219" indent="-189219">
              <a:buFont typeface="Arial"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最大的區別是他們要自己做，還是借力我們的專家團隊為他們做。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810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98438" y="820738"/>
            <a:ext cx="7292976" cy="4103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09390">
              <a:defRPr/>
            </a:pPr>
            <a:r>
              <a:rPr lang="x-none" sz="1300" b="1" dirty="0">
                <a:solidFill>
                  <a:srgbClr val="000000"/>
                </a:solidFill>
                <a:ea typeface="SimSun" pitchFamily="18" charset="0"/>
              </a:rPr>
              <a:t>講師筆記：</a:t>
            </a:r>
          </a:p>
          <a:p>
            <a:pPr marL="189261" indent="-189261" defTabSz="1009390">
              <a:buFont typeface="Arial"/>
              <a:buChar char="•"/>
              <a:defRPr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舊網站／新網站</a:t>
            </a:r>
          </a:p>
          <a:p>
            <a:pPr marL="189261" indent="-189261" defTabSz="1009390">
              <a:buFont typeface="Arial"/>
              <a:buChar char="•"/>
              <a:defRPr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由於線上報名、選課和搜尋課程都更方便，線上能見度即帶來業績</a:t>
            </a:r>
          </a:p>
          <a:p>
            <a:pPr marL="189261" indent="-189261" defTabSz="1009390">
              <a:buFont typeface="Arial"/>
              <a:buChar char="•"/>
              <a:defRPr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網站可回答大多數問題並讓消費者方便搜尋時，便節省了時間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933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D0A05-9588-CB40-8786-998045DD7E4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592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4FD4-C285-424D-9B47-3CF41B561876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DA4-D33B-4965-A777-EFC81C195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352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4FD4-C285-424D-9B47-3CF41B561876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DA4-D33B-4965-A777-EFC81C195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0854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3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9420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5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0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3328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9125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81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81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97241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18305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0927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1278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045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9337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25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26400" cy="58504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4FD4-C285-424D-9B47-3CF41B561876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DA4-D33B-4965-A777-EFC81C195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4825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916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311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8954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4152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09748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51578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8157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24946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1190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72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792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5867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784571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3590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5"/>
            <a:ext cx="5384800" cy="3394074"/>
          </a:xfrm>
        </p:spPr>
        <p:txBody>
          <a:bodyPr/>
          <a:lstStyle>
            <a:lvl1pPr>
              <a:defRPr sz="3730"/>
            </a:lvl1pPr>
            <a:lvl2pPr>
              <a:defRPr sz="3197"/>
            </a:lvl2pPr>
            <a:lvl3pPr>
              <a:defRPr sz="2664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5"/>
            <a:ext cx="5384800" cy="3394074"/>
          </a:xfrm>
        </p:spPr>
        <p:txBody>
          <a:bodyPr/>
          <a:lstStyle>
            <a:lvl1pPr>
              <a:defRPr sz="3730"/>
            </a:lvl1pPr>
            <a:lvl2pPr>
              <a:defRPr sz="3197"/>
            </a:lvl2pPr>
            <a:lvl3pPr>
              <a:defRPr sz="2664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35578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4"/>
          </a:xfrm>
        </p:spPr>
        <p:txBody>
          <a:bodyPr anchor="b"/>
          <a:lstStyle>
            <a:lvl1pPr marL="0" indent="0">
              <a:buNone/>
              <a:defRPr sz="3197" b="1"/>
            </a:lvl1pPr>
            <a:lvl2pPr marL="609021" indent="0">
              <a:buNone/>
              <a:defRPr sz="2664" b="1"/>
            </a:lvl2pPr>
            <a:lvl3pPr marL="1218043" indent="0">
              <a:buNone/>
              <a:defRPr sz="2398" b="1"/>
            </a:lvl3pPr>
            <a:lvl4pPr marL="1827063" indent="0">
              <a:buNone/>
              <a:defRPr sz="2131" b="1"/>
            </a:lvl4pPr>
            <a:lvl5pPr marL="2436083" indent="0">
              <a:buNone/>
              <a:defRPr sz="2131" b="1"/>
            </a:lvl5pPr>
            <a:lvl6pPr marL="3045105" indent="0">
              <a:buNone/>
              <a:defRPr sz="2131" b="1"/>
            </a:lvl6pPr>
            <a:lvl7pPr marL="3654126" indent="0">
              <a:buNone/>
              <a:defRPr sz="2131" b="1"/>
            </a:lvl7pPr>
            <a:lvl8pPr marL="4263146" indent="0">
              <a:buNone/>
              <a:defRPr sz="2131" b="1"/>
            </a:lvl8pPr>
            <a:lvl9pPr marL="4872168" indent="0">
              <a:buNone/>
              <a:defRPr sz="2131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97"/>
            </a:lvl1pPr>
            <a:lvl2pPr>
              <a:defRPr sz="2664"/>
            </a:lvl2pPr>
            <a:lvl3pPr>
              <a:defRPr sz="2398"/>
            </a:lvl3pPr>
            <a:lvl4pPr>
              <a:defRPr sz="2131"/>
            </a:lvl4pPr>
            <a:lvl5pPr>
              <a:defRPr sz="2131"/>
            </a:lvl5pPr>
            <a:lvl6pPr>
              <a:defRPr sz="2131"/>
            </a:lvl6pPr>
            <a:lvl7pPr>
              <a:defRPr sz="2131"/>
            </a:lvl7pPr>
            <a:lvl8pPr>
              <a:defRPr sz="2131"/>
            </a:lvl8pPr>
            <a:lvl9pPr>
              <a:defRPr sz="213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4"/>
            <a:ext cx="5389033" cy="639764"/>
          </a:xfrm>
        </p:spPr>
        <p:txBody>
          <a:bodyPr anchor="b"/>
          <a:lstStyle>
            <a:lvl1pPr marL="0" indent="0">
              <a:buNone/>
              <a:defRPr sz="3197" b="1"/>
            </a:lvl1pPr>
            <a:lvl2pPr marL="609021" indent="0">
              <a:buNone/>
              <a:defRPr sz="2664" b="1"/>
            </a:lvl2pPr>
            <a:lvl3pPr marL="1218043" indent="0">
              <a:buNone/>
              <a:defRPr sz="2398" b="1"/>
            </a:lvl3pPr>
            <a:lvl4pPr marL="1827063" indent="0">
              <a:buNone/>
              <a:defRPr sz="2131" b="1"/>
            </a:lvl4pPr>
            <a:lvl5pPr marL="2436083" indent="0">
              <a:buNone/>
              <a:defRPr sz="2131" b="1"/>
            </a:lvl5pPr>
            <a:lvl6pPr marL="3045105" indent="0">
              <a:buNone/>
              <a:defRPr sz="2131" b="1"/>
            </a:lvl6pPr>
            <a:lvl7pPr marL="3654126" indent="0">
              <a:buNone/>
              <a:defRPr sz="2131" b="1"/>
            </a:lvl7pPr>
            <a:lvl8pPr marL="4263146" indent="0">
              <a:buNone/>
              <a:defRPr sz="2131" b="1"/>
            </a:lvl8pPr>
            <a:lvl9pPr marL="4872168" indent="0">
              <a:buNone/>
              <a:defRPr sz="2131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3197"/>
            </a:lvl1pPr>
            <a:lvl2pPr>
              <a:defRPr sz="2664"/>
            </a:lvl2pPr>
            <a:lvl3pPr>
              <a:defRPr sz="2398"/>
            </a:lvl3pPr>
            <a:lvl4pPr>
              <a:defRPr sz="2131"/>
            </a:lvl4pPr>
            <a:lvl5pPr>
              <a:defRPr sz="2131"/>
            </a:lvl5pPr>
            <a:lvl6pPr>
              <a:defRPr sz="2131"/>
            </a:lvl6pPr>
            <a:lvl7pPr>
              <a:defRPr sz="2131"/>
            </a:lvl7pPr>
            <a:lvl8pPr>
              <a:defRPr sz="2131"/>
            </a:lvl8pPr>
            <a:lvl9pPr>
              <a:defRPr sz="213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16248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5120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32366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4263"/>
            </a:lvl1pPr>
            <a:lvl2pPr>
              <a:defRPr sz="3730"/>
            </a:lvl2pPr>
            <a:lvl3pPr>
              <a:defRPr sz="3197"/>
            </a:lvl3pPr>
            <a:lvl4pPr>
              <a:defRPr sz="2664"/>
            </a:lvl4pPr>
            <a:lvl5pPr>
              <a:defRPr sz="2664"/>
            </a:lvl5pPr>
            <a:lvl6pPr>
              <a:defRPr sz="2664"/>
            </a:lvl6pPr>
            <a:lvl7pPr>
              <a:defRPr sz="2664"/>
            </a:lvl7pPr>
            <a:lvl8pPr>
              <a:defRPr sz="2664"/>
            </a:lvl8pPr>
            <a:lvl9pPr>
              <a:defRPr sz="266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5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021" indent="0">
              <a:buNone/>
              <a:defRPr sz="1599"/>
            </a:lvl2pPr>
            <a:lvl3pPr marL="1218043" indent="0">
              <a:buNone/>
              <a:defRPr sz="1332"/>
            </a:lvl3pPr>
            <a:lvl4pPr marL="1827063" indent="0">
              <a:buNone/>
              <a:defRPr sz="1199"/>
            </a:lvl4pPr>
            <a:lvl5pPr marL="2436083" indent="0">
              <a:buNone/>
              <a:defRPr sz="1199"/>
            </a:lvl5pPr>
            <a:lvl6pPr marL="3045105" indent="0">
              <a:buNone/>
              <a:defRPr sz="1199"/>
            </a:lvl6pPr>
            <a:lvl7pPr marL="3654126" indent="0">
              <a:buNone/>
              <a:defRPr sz="1199"/>
            </a:lvl7pPr>
            <a:lvl8pPr marL="4263146" indent="0">
              <a:buNone/>
              <a:defRPr sz="1199"/>
            </a:lvl8pPr>
            <a:lvl9pPr marL="4872168" indent="0">
              <a:buNone/>
              <a:defRPr sz="1199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1876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3"/>
            </a:lvl1pPr>
            <a:lvl2pPr marL="609021" indent="0">
              <a:buNone/>
              <a:defRPr sz="3730"/>
            </a:lvl2pPr>
            <a:lvl3pPr marL="1218043" indent="0">
              <a:buNone/>
              <a:defRPr sz="3197"/>
            </a:lvl3pPr>
            <a:lvl4pPr marL="1827063" indent="0">
              <a:buNone/>
              <a:defRPr sz="2664"/>
            </a:lvl4pPr>
            <a:lvl5pPr marL="2436083" indent="0">
              <a:buNone/>
              <a:defRPr sz="2664"/>
            </a:lvl5pPr>
            <a:lvl6pPr marL="3045105" indent="0">
              <a:buNone/>
              <a:defRPr sz="2664"/>
            </a:lvl6pPr>
            <a:lvl7pPr marL="3654126" indent="0">
              <a:buNone/>
              <a:defRPr sz="2664"/>
            </a:lvl7pPr>
            <a:lvl8pPr marL="4263146" indent="0">
              <a:buNone/>
              <a:defRPr sz="2664"/>
            </a:lvl8pPr>
            <a:lvl9pPr marL="4872168" indent="0">
              <a:buNone/>
              <a:defRPr sz="266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021" indent="0">
              <a:buNone/>
              <a:defRPr sz="1599"/>
            </a:lvl2pPr>
            <a:lvl3pPr marL="1218043" indent="0">
              <a:buNone/>
              <a:defRPr sz="1332"/>
            </a:lvl3pPr>
            <a:lvl4pPr marL="1827063" indent="0">
              <a:buNone/>
              <a:defRPr sz="1199"/>
            </a:lvl4pPr>
            <a:lvl5pPr marL="2436083" indent="0">
              <a:buNone/>
              <a:defRPr sz="1199"/>
            </a:lvl5pPr>
            <a:lvl6pPr marL="3045105" indent="0">
              <a:buNone/>
              <a:defRPr sz="1199"/>
            </a:lvl6pPr>
            <a:lvl7pPr marL="3654126" indent="0">
              <a:buNone/>
              <a:defRPr sz="1199"/>
            </a:lvl7pPr>
            <a:lvl8pPr marL="4263146" indent="0">
              <a:buNone/>
              <a:defRPr sz="1199"/>
            </a:lvl8pPr>
            <a:lvl9pPr marL="4872168" indent="0">
              <a:buNone/>
              <a:defRPr sz="1199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65174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25064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4044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3941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pic" idx="2"/>
          </p:nvPr>
        </p:nvSpPr>
        <p:spPr>
          <a:xfrm>
            <a:off x="4079868" y="1"/>
            <a:ext cx="4032265" cy="342899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pic" idx="3"/>
          </p:nvPr>
        </p:nvSpPr>
        <p:spPr>
          <a:xfrm>
            <a:off x="6096133" y="3429001"/>
            <a:ext cx="2016000" cy="3428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pic" idx="4"/>
          </p:nvPr>
        </p:nvSpPr>
        <p:spPr>
          <a:xfrm>
            <a:off x="4079867" y="3429001"/>
            <a:ext cx="2016000" cy="3428999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283481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674640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77520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1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3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6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0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3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16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0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23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27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7573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65554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4383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465"/>
            <a:ext cx="5384800" cy="3394074"/>
          </a:xfrm>
        </p:spPr>
        <p:txBody>
          <a:bodyPr/>
          <a:lstStyle>
            <a:lvl1pPr>
              <a:defRPr sz="3730"/>
            </a:lvl1pPr>
            <a:lvl2pPr>
              <a:defRPr sz="3197"/>
            </a:lvl2pPr>
            <a:lvl3pPr>
              <a:defRPr sz="2664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465"/>
            <a:ext cx="5384800" cy="3394074"/>
          </a:xfrm>
        </p:spPr>
        <p:txBody>
          <a:bodyPr/>
          <a:lstStyle>
            <a:lvl1pPr>
              <a:defRPr sz="3730"/>
            </a:lvl1pPr>
            <a:lvl2pPr>
              <a:defRPr sz="3197"/>
            </a:lvl2pPr>
            <a:lvl3pPr>
              <a:defRPr sz="2664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5503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425"/>
            <a:ext cx="5386917" cy="639764"/>
          </a:xfrm>
        </p:spPr>
        <p:txBody>
          <a:bodyPr anchor="b"/>
          <a:lstStyle>
            <a:lvl1pPr marL="0" indent="0">
              <a:buNone/>
              <a:defRPr sz="3197" b="1"/>
            </a:lvl1pPr>
            <a:lvl2pPr marL="603360" indent="0">
              <a:buNone/>
              <a:defRPr sz="2664" b="1"/>
            </a:lvl2pPr>
            <a:lvl3pPr marL="1206793" indent="0">
              <a:buNone/>
              <a:defRPr sz="2398" b="1"/>
            </a:lvl3pPr>
            <a:lvl4pPr marL="1810165" indent="0">
              <a:buNone/>
              <a:defRPr sz="2131" b="1"/>
            </a:lvl4pPr>
            <a:lvl5pPr marL="2413585" indent="0">
              <a:buNone/>
              <a:defRPr sz="2131" b="1"/>
            </a:lvl5pPr>
            <a:lvl6pPr marL="3016931" indent="0">
              <a:buNone/>
              <a:defRPr sz="2131" b="1"/>
            </a:lvl6pPr>
            <a:lvl7pPr marL="3620267" indent="0">
              <a:buNone/>
              <a:defRPr sz="2131" b="1"/>
            </a:lvl7pPr>
            <a:lvl8pPr marL="4223681" indent="0">
              <a:buNone/>
              <a:defRPr sz="2131" b="1"/>
            </a:lvl8pPr>
            <a:lvl9pPr marL="4827081" indent="0">
              <a:buNone/>
              <a:defRPr sz="213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97"/>
            </a:lvl1pPr>
            <a:lvl2pPr>
              <a:defRPr sz="2664"/>
            </a:lvl2pPr>
            <a:lvl3pPr>
              <a:defRPr sz="2398"/>
            </a:lvl3pPr>
            <a:lvl4pPr>
              <a:defRPr sz="2131"/>
            </a:lvl4pPr>
            <a:lvl5pPr>
              <a:defRPr sz="2131"/>
            </a:lvl5pPr>
            <a:lvl6pPr>
              <a:defRPr sz="2131"/>
            </a:lvl6pPr>
            <a:lvl7pPr>
              <a:defRPr sz="2131"/>
            </a:lvl7pPr>
            <a:lvl8pPr>
              <a:defRPr sz="2131"/>
            </a:lvl8pPr>
            <a:lvl9pPr>
              <a:defRPr sz="21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64" y="1535425"/>
            <a:ext cx="5389033" cy="639764"/>
          </a:xfrm>
        </p:spPr>
        <p:txBody>
          <a:bodyPr anchor="b"/>
          <a:lstStyle>
            <a:lvl1pPr marL="0" indent="0">
              <a:buNone/>
              <a:defRPr sz="3197" b="1"/>
            </a:lvl1pPr>
            <a:lvl2pPr marL="603360" indent="0">
              <a:buNone/>
              <a:defRPr sz="2664" b="1"/>
            </a:lvl2pPr>
            <a:lvl3pPr marL="1206793" indent="0">
              <a:buNone/>
              <a:defRPr sz="2398" b="1"/>
            </a:lvl3pPr>
            <a:lvl4pPr marL="1810165" indent="0">
              <a:buNone/>
              <a:defRPr sz="2131" b="1"/>
            </a:lvl4pPr>
            <a:lvl5pPr marL="2413585" indent="0">
              <a:buNone/>
              <a:defRPr sz="2131" b="1"/>
            </a:lvl5pPr>
            <a:lvl6pPr marL="3016931" indent="0">
              <a:buNone/>
              <a:defRPr sz="2131" b="1"/>
            </a:lvl6pPr>
            <a:lvl7pPr marL="3620267" indent="0">
              <a:buNone/>
              <a:defRPr sz="2131" b="1"/>
            </a:lvl7pPr>
            <a:lvl8pPr marL="4223681" indent="0">
              <a:buNone/>
              <a:defRPr sz="2131" b="1"/>
            </a:lvl8pPr>
            <a:lvl9pPr marL="4827081" indent="0">
              <a:buNone/>
              <a:defRPr sz="213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64" y="2174875"/>
            <a:ext cx="5389033" cy="3951288"/>
          </a:xfrm>
        </p:spPr>
        <p:txBody>
          <a:bodyPr/>
          <a:lstStyle>
            <a:lvl1pPr>
              <a:defRPr sz="3197"/>
            </a:lvl1pPr>
            <a:lvl2pPr>
              <a:defRPr sz="2664"/>
            </a:lvl2pPr>
            <a:lvl3pPr>
              <a:defRPr sz="2398"/>
            </a:lvl3pPr>
            <a:lvl4pPr>
              <a:defRPr sz="2131"/>
            </a:lvl4pPr>
            <a:lvl5pPr>
              <a:defRPr sz="2131"/>
            </a:lvl5pPr>
            <a:lvl6pPr>
              <a:defRPr sz="2131"/>
            </a:lvl6pPr>
            <a:lvl7pPr>
              <a:defRPr sz="2131"/>
            </a:lvl7pPr>
            <a:lvl8pPr>
              <a:defRPr sz="2131"/>
            </a:lvl8pPr>
            <a:lvl9pPr>
              <a:defRPr sz="21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35324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72906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20455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439"/>
            <a:ext cx="4011084" cy="1162051"/>
          </a:xfr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8"/>
            <a:ext cx="6815667" cy="5853113"/>
          </a:xfrm>
        </p:spPr>
        <p:txBody>
          <a:bodyPr/>
          <a:lstStyle>
            <a:lvl1pPr>
              <a:defRPr sz="4263"/>
            </a:lvl1pPr>
            <a:lvl2pPr>
              <a:defRPr sz="3730"/>
            </a:lvl2pPr>
            <a:lvl3pPr>
              <a:defRPr sz="3197"/>
            </a:lvl3pPr>
            <a:lvl4pPr>
              <a:defRPr sz="2664"/>
            </a:lvl4pPr>
            <a:lvl5pPr>
              <a:defRPr sz="2664"/>
            </a:lvl5pPr>
            <a:lvl6pPr>
              <a:defRPr sz="2664"/>
            </a:lvl6pPr>
            <a:lvl7pPr>
              <a:defRPr sz="2664"/>
            </a:lvl7pPr>
            <a:lvl8pPr>
              <a:defRPr sz="2664"/>
            </a:lvl8pPr>
            <a:lvl9pPr>
              <a:defRPr sz="26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49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3360" indent="0">
              <a:buNone/>
              <a:defRPr sz="1599"/>
            </a:lvl2pPr>
            <a:lvl3pPr marL="1206793" indent="0">
              <a:buNone/>
              <a:defRPr sz="1332"/>
            </a:lvl3pPr>
            <a:lvl4pPr marL="1810165" indent="0">
              <a:buNone/>
              <a:defRPr sz="1199"/>
            </a:lvl4pPr>
            <a:lvl5pPr marL="2413585" indent="0">
              <a:buNone/>
              <a:defRPr sz="1199"/>
            </a:lvl5pPr>
            <a:lvl6pPr marL="3016931" indent="0">
              <a:buNone/>
              <a:defRPr sz="1199"/>
            </a:lvl6pPr>
            <a:lvl7pPr marL="3620267" indent="0">
              <a:buNone/>
              <a:defRPr sz="1199"/>
            </a:lvl7pPr>
            <a:lvl8pPr marL="4223681" indent="0">
              <a:buNone/>
              <a:defRPr sz="1199"/>
            </a:lvl8pPr>
            <a:lvl9pPr marL="4827081" indent="0">
              <a:buNone/>
              <a:defRPr sz="11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875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63446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3"/>
            </a:lvl1pPr>
            <a:lvl2pPr marL="603360" indent="0">
              <a:buNone/>
              <a:defRPr sz="3730"/>
            </a:lvl2pPr>
            <a:lvl3pPr marL="1206793" indent="0">
              <a:buNone/>
              <a:defRPr sz="3197"/>
            </a:lvl3pPr>
            <a:lvl4pPr marL="1810165" indent="0">
              <a:buNone/>
              <a:defRPr sz="2664"/>
            </a:lvl4pPr>
            <a:lvl5pPr marL="2413585" indent="0">
              <a:buNone/>
              <a:defRPr sz="2664"/>
            </a:lvl5pPr>
            <a:lvl6pPr marL="3016931" indent="0">
              <a:buNone/>
              <a:defRPr sz="2664"/>
            </a:lvl6pPr>
            <a:lvl7pPr marL="3620267" indent="0">
              <a:buNone/>
              <a:defRPr sz="2664"/>
            </a:lvl7pPr>
            <a:lvl8pPr marL="4223681" indent="0">
              <a:buNone/>
              <a:defRPr sz="2664"/>
            </a:lvl8pPr>
            <a:lvl9pPr marL="4827081" indent="0">
              <a:buNone/>
              <a:defRPr sz="266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24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3360" indent="0">
              <a:buNone/>
              <a:defRPr sz="1599"/>
            </a:lvl2pPr>
            <a:lvl3pPr marL="1206793" indent="0">
              <a:buNone/>
              <a:defRPr sz="1332"/>
            </a:lvl3pPr>
            <a:lvl4pPr marL="1810165" indent="0">
              <a:buNone/>
              <a:defRPr sz="1199"/>
            </a:lvl4pPr>
            <a:lvl5pPr marL="2413585" indent="0">
              <a:buNone/>
              <a:defRPr sz="1199"/>
            </a:lvl5pPr>
            <a:lvl6pPr marL="3016931" indent="0">
              <a:buNone/>
              <a:defRPr sz="1199"/>
            </a:lvl6pPr>
            <a:lvl7pPr marL="3620267" indent="0">
              <a:buNone/>
              <a:defRPr sz="1199"/>
            </a:lvl7pPr>
            <a:lvl8pPr marL="4223681" indent="0">
              <a:buNone/>
              <a:defRPr sz="1199"/>
            </a:lvl8pPr>
            <a:lvl9pPr marL="4827081" indent="0">
              <a:buNone/>
              <a:defRPr sz="11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84635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0821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81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81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10067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03759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48744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73534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7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1073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13149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25892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2" y="1600206"/>
            <a:ext cx="72114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485" y="1600206"/>
            <a:ext cx="72114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292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4FD4-C285-424D-9B47-3CF41B561876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DA4-D33B-4965-A777-EFC81C195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11528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7" y="274639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58815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549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11403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2746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52003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32991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3485" y="274641"/>
            <a:ext cx="365548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3" y="274641"/>
            <a:ext cx="10767484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5978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231" indent="0" algn="ctr">
              <a:buNone/>
              <a:defRPr sz="2000"/>
            </a:lvl2pPr>
            <a:lvl3pPr marL="912564" indent="0" algn="ctr">
              <a:buNone/>
              <a:defRPr sz="1900"/>
            </a:lvl3pPr>
            <a:lvl4pPr marL="1368846" indent="0" algn="ctr">
              <a:buNone/>
              <a:defRPr sz="1600"/>
            </a:lvl4pPr>
            <a:lvl5pPr marL="1825128" indent="0" algn="ctr">
              <a:buNone/>
              <a:defRPr sz="1600"/>
            </a:lvl5pPr>
            <a:lvl6pPr marL="2281462" indent="0" algn="ctr">
              <a:buNone/>
              <a:defRPr sz="1600"/>
            </a:lvl6pPr>
            <a:lvl7pPr marL="2737690" indent="0" algn="ctr">
              <a:buNone/>
              <a:defRPr sz="1600"/>
            </a:lvl7pPr>
            <a:lvl8pPr marL="3193920" indent="0" algn="ctr">
              <a:buNone/>
              <a:defRPr sz="1600"/>
            </a:lvl8pPr>
            <a:lvl9pPr marL="365015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772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73385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2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5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8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6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1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00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4FD4-C285-424D-9B47-3CF41B561876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DA4-D33B-4965-A777-EFC81C195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63654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39116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31" indent="0">
              <a:buNone/>
              <a:defRPr sz="2000" b="1"/>
            </a:lvl2pPr>
            <a:lvl3pPr marL="912564" indent="0">
              <a:buNone/>
              <a:defRPr sz="1900" b="1"/>
            </a:lvl3pPr>
            <a:lvl4pPr marL="1368846" indent="0">
              <a:buNone/>
              <a:defRPr sz="1600" b="1"/>
            </a:lvl4pPr>
            <a:lvl5pPr marL="1825128" indent="0">
              <a:buNone/>
              <a:defRPr sz="1600" b="1"/>
            </a:lvl5pPr>
            <a:lvl6pPr marL="2281462" indent="0">
              <a:buNone/>
              <a:defRPr sz="1600" b="1"/>
            </a:lvl6pPr>
            <a:lvl7pPr marL="2737690" indent="0">
              <a:buNone/>
              <a:defRPr sz="1600" b="1"/>
            </a:lvl7pPr>
            <a:lvl8pPr marL="3193920" indent="0">
              <a:buNone/>
              <a:defRPr sz="1600" b="1"/>
            </a:lvl8pPr>
            <a:lvl9pPr marL="36501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31" indent="0">
              <a:buNone/>
              <a:defRPr sz="2000" b="1"/>
            </a:lvl2pPr>
            <a:lvl3pPr marL="912564" indent="0">
              <a:buNone/>
              <a:defRPr sz="1900" b="1"/>
            </a:lvl3pPr>
            <a:lvl4pPr marL="1368846" indent="0">
              <a:buNone/>
              <a:defRPr sz="1600" b="1"/>
            </a:lvl4pPr>
            <a:lvl5pPr marL="1825128" indent="0">
              <a:buNone/>
              <a:defRPr sz="1600" b="1"/>
            </a:lvl5pPr>
            <a:lvl6pPr marL="2281462" indent="0">
              <a:buNone/>
              <a:defRPr sz="1600" b="1"/>
            </a:lvl6pPr>
            <a:lvl7pPr marL="2737690" indent="0">
              <a:buNone/>
              <a:defRPr sz="1600" b="1"/>
            </a:lvl7pPr>
            <a:lvl8pPr marL="3193920" indent="0">
              <a:buNone/>
              <a:defRPr sz="1600" b="1"/>
            </a:lvl8pPr>
            <a:lvl9pPr marL="36501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83979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9500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00183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31" indent="0">
              <a:buNone/>
              <a:defRPr sz="1500"/>
            </a:lvl2pPr>
            <a:lvl3pPr marL="912564" indent="0">
              <a:buNone/>
              <a:defRPr sz="1200"/>
            </a:lvl3pPr>
            <a:lvl4pPr marL="1368846" indent="0">
              <a:buNone/>
              <a:defRPr sz="1100"/>
            </a:lvl4pPr>
            <a:lvl5pPr marL="1825128" indent="0">
              <a:buNone/>
              <a:defRPr sz="1100"/>
            </a:lvl5pPr>
            <a:lvl6pPr marL="2281462" indent="0">
              <a:buNone/>
              <a:defRPr sz="1100"/>
            </a:lvl6pPr>
            <a:lvl7pPr marL="2737690" indent="0">
              <a:buNone/>
              <a:defRPr sz="1100"/>
            </a:lvl7pPr>
            <a:lvl8pPr marL="3193920" indent="0">
              <a:buNone/>
              <a:defRPr sz="1100"/>
            </a:lvl8pPr>
            <a:lvl9pPr marL="365015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23329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231" indent="0">
              <a:buNone/>
              <a:defRPr sz="2800"/>
            </a:lvl2pPr>
            <a:lvl3pPr marL="912564" indent="0">
              <a:buNone/>
              <a:defRPr sz="2400"/>
            </a:lvl3pPr>
            <a:lvl4pPr marL="1368846" indent="0">
              <a:buNone/>
              <a:defRPr sz="2000"/>
            </a:lvl4pPr>
            <a:lvl5pPr marL="1825128" indent="0">
              <a:buNone/>
              <a:defRPr sz="2000"/>
            </a:lvl5pPr>
            <a:lvl6pPr marL="2281462" indent="0">
              <a:buNone/>
              <a:defRPr sz="2000"/>
            </a:lvl6pPr>
            <a:lvl7pPr marL="2737690" indent="0">
              <a:buNone/>
              <a:defRPr sz="2000"/>
            </a:lvl7pPr>
            <a:lvl8pPr marL="3193920" indent="0">
              <a:buNone/>
              <a:defRPr sz="2000"/>
            </a:lvl8pPr>
            <a:lvl9pPr marL="365015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31" indent="0">
              <a:buNone/>
              <a:defRPr sz="1500"/>
            </a:lvl2pPr>
            <a:lvl3pPr marL="912564" indent="0">
              <a:buNone/>
              <a:defRPr sz="1200"/>
            </a:lvl3pPr>
            <a:lvl4pPr marL="1368846" indent="0">
              <a:buNone/>
              <a:defRPr sz="1100"/>
            </a:lvl4pPr>
            <a:lvl5pPr marL="1825128" indent="0">
              <a:buNone/>
              <a:defRPr sz="1100"/>
            </a:lvl5pPr>
            <a:lvl6pPr marL="2281462" indent="0">
              <a:buNone/>
              <a:defRPr sz="1100"/>
            </a:lvl6pPr>
            <a:lvl7pPr marL="2737690" indent="0">
              <a:buNone/>
              <a:defRPr sz="1100"/>
            </a:lvl7pPr>
            <a:lvl8pPr marL="3193920" indent="0">
              <a:buNone/>
              <a:defRPr sz="1100"/>
            </a:lvl8pPr>
            <a:lvl9pPr marL="365015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1199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30186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3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3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81916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72983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511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3133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185"/>
            <a:ext cx="10363200" cy="1500716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4FD4-C285-424D-9B47-3CF41B561876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DA4-D33B-4965-A777-EFC81C195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69924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50754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16616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03954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38766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2708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23825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48131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21299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55054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24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4FD4-C285-424D-9B47-3CF41B561876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DA4-D33B-4965-A777-EFC81C195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13493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58490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6004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36018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03613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0427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91013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09047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0799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02554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989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4"/>
            <a:ext cx="5386917" cy="39497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4584"/>
            <a:ext cx="5389033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5934"/>
            <a:ext cx="5389033" cy="39497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4FD4-C285-424D-9B47-3CF41B561876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DA4-D33B-4965-A777-EFC81C195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860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4FD4-C285-424D-9B47-3CF41B561876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DA4-D33B-4965-A777-EFC81C195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8718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4FD4-C285-424D-9B47-3CF41B561876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DA4-D33B-4965-A777-EFC81C195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2433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4FD4-C285-424D-9B47-3CF41B561876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DA4-D33B-4965-A777-EFC81C195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217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2"/>
            <a:ext cx="4011084" cy="116204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258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053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4FD4-C285-424D-9B47-3CF41B561876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DA4-D33B-4965-A777-EFC81C195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752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726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867"/>
            <a:ext cx="7315200" cy="80433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4FD4-C285-424D-9B47-3CF41B561876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DA4-D33B-4965-A777-EFC81C195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2370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4FD4-C285-424D-9B47-3CF41B561876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DA4-D33B-4965-A777-EFC81C195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4458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26400" cy="58504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4FD4-C285-424D-9B47-3CF41B561876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DA4-D33B-4965-A777-EFC81C195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9327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792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5867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8464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pic" idx="2"/>
          </p:nvPr>
        </p:nvSpPr>
        <p:spPr>
          <a:xfrm>
            <a:off x="4079868" y="1"/>
            <a:ext cx="4032265" cy="342899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pic" idx="3"/>
          </p:nvPr>
        </p:nvSpPr>
        <p:spPr>
          <a:xfrm>
            <a:off x="6096133" y="3429001"/>
            <a:ext cx="2016000" cy="3428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pic" idx="4"/>
          </p:nvPr>
        </p:nvSpPr>
        <p:spPr>
          <a:xfrm>
            <a:off x="4079867" y="3429001"/>
            <a:ext cx="2016000" cy="3428999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41577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0697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4FD4-C285-424D-9B47-3CF41B56187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DA4-D33B-4965-A777-EFC81C195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393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3133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185"/>
            <a:ext cx="10363200" cy="1500716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4FD4-C285-424D-9B47-3CF41B561876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DA4-D33B-4965-A777-EFC81C195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308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4FD4-C285-424D-9B47-3CF41B56187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DA4-D33B-4965-A777-EFC81C195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368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3133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185"/>
            <a:ext cx="10363200" cy="1500716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4FD4-C285-424D-9B47-3CF41B56187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DA4-D33B-4965-A777-EFC81C195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126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4FD4-C285-424D-9B47-3CF41B56187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DA4-D33B-4965-A777-EFC81C195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4708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4"/>
            <a:ext cx="5386917" cy="39497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4584"/>
            <a:ext cx="5389033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5934"/>
            <a:ext cx="5389033" cy="39497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4FD4-C285-424D-9B47-3CF41B56187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DA4-D33B-4965-A777-EFC81C195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784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4FD4-C285-424D-9B47-3CF41B56187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DA4-D33B-4965-A777-EFC81C195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325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4FD4-C285-424D-9B47-3CF41B56187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DA4-D33B-4965-A777-EFC81C195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7453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2"/>
            <a:ext cx="4011084" cy="116204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258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053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4FD4-C285-424D-9B47-3CF41B56187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DA4-D33B-4965-A777-EFC81C195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0259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726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867"/>
            <a:ext cx="7315200" cy="80433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4FD4-C285-424D-9B47-3CF41B56187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DA4-D33B-4965-A777-EFC81C195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75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4FD4-C285-424D-9B47-3CF41B56187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DA4-D33B-4965-A777-EFC81C195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8829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26400" cy="58504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4FD4-C285-424D-9B47-3CF41B56187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DA4-D33B-4965-A777-EFC81C195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94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4FD4-C285-424D-9B47-3CF41B561876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DA4-D33B-4965-A777-EFC81C195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2139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792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5867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53606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pic" idx="2"/>
          </p:nvPr>
        </p:nvSpPr>
        <p:spPr>
          <a:xfrm>
            <a:off x="4079868" y="1"/>
            <a:ext cx="4032265" cy="342899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pic" idx="3"/>
          </p:nvPr>
        </p:nvSpPr>
        <p:spPr>
          <a:xfrm>
            <a:off x="6096133" y="3429001"/>
            <a:ext cx="2016000" cy="34289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pic" idx="4"/>
          </p:nvPr>
        </p:nvSpPr>
        <p:spPr>
          <a:xfrm>
            <a:off x="4079867" y="3429001"/>
            <a:ext cx="2016000" cy="3428999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1089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5213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5233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040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251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2020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2088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6127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965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4"/>
            <a:ext cx="5386917" cy="39497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4584"/>
            <a:ext cx="5389033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5934"/>
            <a:ext cx="5389033" cy="39497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4FD4-C285-424D-9B47-3CF41B561876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DA4-D33B-4965-A777-EFC81C195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1553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724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3691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69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1864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4388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2397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0974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971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1287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25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4FD4-C285-424D-9B47-3CF41B561876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DA4-D33B-4965-A777-EFC81C195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7058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8060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3478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567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8644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5858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1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2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255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45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0708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9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9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5721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59" indent="0">
              <a:buNone/>
              <a:defRPr sz="2700" b="1"/>
            </a:lvl2pPr>
            <a:lvl3pPr marL="1217430" indent="0">
              <a:buNone/>
              <a:defRPr sz="2400" b="1"/>
            </a:lvl3pPr>
            <a:lvl4pPr marL="1826125" indent="0">
              <a:buNone/>
              <a:defRPr sz="2100" b="1"/>
            </a:lvl4pPr>
            <a:lvl5pPr marL="2434858" indent="0">
              <a:buNone/>
              <a:defRPr sz="2100" b="1"/>
            </a:lvl5pPr>
            <a:lvl6pPr marL="3043516" indent="0">
              <a:buNone/>
              <a:defRPr sz="2100" b="1"/>
            </a:lvl6pPr>
            <a:lvl7pPr marL="3652175" indent="0">
              <a:buNone/>
              <a:defRPr sz="2100" b="1"/>
            </a:lvl7pPr>
            <a:lvl8pPr marL="4260907" indent="0">
              <a:buNone/>
              <a:defRPr sz="2100" b="1"/>
            </a:lvl8pPr>
            <a:lvl9pPr marL="4869622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58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59" indent="0">
              <a:buNone/>
              <a:defRPr sz="2700" b="1"/>
            </a:lvl2pPr>
            <a:lvl3pPr marL="1217430" indent="0">
              <a:buNone/>
              <a:defRPr sz="2400" b="1"/>
            </a:lvl3pPr>
            <a:lvl4pPr marL="1826125" indent="0">
              <a:buNone/>
              <a:defRPr sz="2100" b="1"/>
            </a:lvl4pPr>
            <a:lvl5pPr marL="2434858" indent="0">
              <a:buNone/>
              <a:defRPr sz="2100" b="1"/>
            </a:lvl5pPr>
            <a:lvl6pPr marL="3043516" indent="0">
              <a:buNone/>
              <a:defRPr sz="2100" b="1"/>
            </a:lvl6pPr>
            <a:lvl7pPr marL="3652175" indent="0">
              <a:buNone/>
              <a:defRPr sz="2100" b="1"/>
            </a:lvl7pPr>
            <a:lvl8pPr marL="4260907" indent="0">
              <a:buNone/>
              <a:defRPr sz="2100" b="1"/>
            </a:lvl8pPr>
            <a:lvl9pPr marL="4869622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5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52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4FD4-C285-424D-9B47-3CF41B561876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DA4-D33B-4965-A777-EFC81C195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9243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0669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0682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5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4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59" indent="0">
              <a:buNone/>
              <a:defRPr sz="1600"/>
            </a:lvl2pPr>
            <a:lvl3pPr marL="1217430" indent="0">
              <a:buNone/>
              <a:defRPr sz="1300"/>
            </a:lvl3pPr>
            <a:lvl4pPr marL="1826125" indent="0">
              <a:buNone/>
              <a:defRPr sz="1200"/>
            </a:lvl4pPr>
            <a:lvl5pPr marL="2434858" indent="0">
              <a:buNone/>
              <a:defRPr sz="1200"/>
            </a:lvl5pPr>
            <a:lvl6pPr marL="3043516" indent="0">
              <a:buNone/>
              <a:defRPr sz="1200"/>
            </a:lvl6pPr>
            <a:lvl7pPr marL="3652175" indent="0">
              <a:buNone/>
              <a:defRPr sz="1200"/>
            </a:lvl7pPr>
            <a:lvl8pPr marL="4260907" indent="0">
              <a:buNone/>
              <a:defRPr sz="1200"/>
            </a:lvl8pPr>
            <a:lvl9pPr marL="486962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9625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7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59" indent="0">
              <a:buNone/>
              <a:defRPr sz="3700"/>
            </a:lvl2pPr>
            <a:lvl3pPr marL="1217430" indent="0">
              <a:buNone/>
              <a:defRPr sz="3200"/>
            </a:lvl3pPr>
            <a:lvl4pPr marL="1826125" indent="0">
              <a:buNone/>
              <a:defRPr sz="2700"/>
            </a:lvl4pPr>
            <a:lvl5pPr marL="2434858" indent="0">
              <a:buNone/>
              <a:defRPr sz="2700"/>
            </a:lvl5pPr>
            <a:lvl6pPr marL="3043516" indent="0">
              <a:buNone/>
              <a:defRPr sz="2700"/>
            </a:lvl6pPr>
            <a:lvl7pPr marL="3652175" indent="0">
              <a:buNone/>
              <a:defRPr sz="2700"/>
            </a:lvl7pPr>
            <a:lvl8pPr marL="4260907" indent="0">
              <a:buNone/>
              <a:defRPr sz="2700"/>
            </a:lvl8pPr>
            <a:lvl9pPr marL="4869622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2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59" indent="0">
              <a:buNone/>
              <a:defRPr sz="1600"/>
            </a:lvl2pPr>
            <a:lvl3pPr marL="1217430" indent="0">
              <a:buNone/>
              <a:defRPr sz="1300"/>
            </a:lvl3pPr>
            <a:lvl4pPr marL="1826125" indent="0">
              <a:buNone/>
              <a:defRPr sz="1200"/>
            </a:lvl4pPr>
            <a:lvl5pPr marL="2434858" indent="0">
              <a:buNone/>
              <a:defRPr sz="1200"/>
            </a:lvl5pPr>
            <a:lvl6pPr marL="3043516" indent="0">
              <a:buNone/>
              <a:defRPr sz="1200"/>
            </a:lvl6pPr>
            <a:lvl7pPr marL="3652175" indent="0">
              <a:buNone/>
              <a:defRPr sz="1200"/>
            </a:lvl7pPr>
            <a:lvl8pPr marL="4260907" indent="0">
              <a:buNone/>
              <a:defRPr sz="1200"/>
            </a:lvl8pPr>
            <a:lvl9pPr marL="486962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2344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3519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83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83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4409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7826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4696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9976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22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2"/>
            <a:ext cx="4011084" cy="116204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258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053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4FD4-C285-424D-9B47-3CF41B561876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DA4-D33B-4965-A777-EFC81C195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9359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877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4335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01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4263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170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5479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8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8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832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5215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355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995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726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867"/>
            <a:ext cx="7315200" cy="80433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64FD4-C285-424D-9B47-3CF41B561876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0DA4-D33B-4965-A777-EFC81C195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51233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25851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60488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6638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064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6705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0262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7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7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2259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5021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95320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014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64FD4-C285-424D-9B47-3CF41B561876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E0DA4-D33B-4965-A777-EFC81C195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756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9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pPr defTabSz="1218043"/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043"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9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pPr defTabSz="1218043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9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pPr defTabSz="1218043"/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04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105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  <p:sldLayoutId id="2147484101" r:id="rId12"/>
    <p:sldLayoutId id="2147484102" r:id="rId13"/>
    <p:sldLayoutId id="2147484103" r:id="rId14"/>
  </p:sldLayoutIdLst>
  <p:txStyles>
    <p:titleStyle>
      <a:lvl1pPr algn="ctr" defTabSz="1218043" rtl="0" eaLnBrk="1" latinLnBrk="0" hangingPunct="1">
        <a:spcBef>
          <a:spcPct val="0"/>
        </a:spcBef>
        <a:buNone/>
        <a:defRPr sz="5861" kern="1200">
          <a:solidFill>
            <a:schemeClr val="tx1"/>
          </a:solidFill>
          <a:latin typeface="微軟正黑體" panose="020B0604030504040204" pitchFamily="34" charset="-120"/>
          <a:ea typeface="+mj-ea"/>
          <a:cs typeface="+mj-cs"/>
        </a:defRPr>
      </a:lvl1pPr>
    </p:titleStyle>
    <p:bodyStyle>
      <a:lvl1pPr marL="456766" indent="-456766" algn="l" defTabSz="1218043" rtl="0" eaLnBrk="1" latinLnBrk="0" hangingPunct="1">
        <a:spcBef>
          <a:spcPct val="20000"/>
        </a:spcBef>
        <a:buFont typeface="Arial" pitchFamily="34" charset="0"/>
        <a:buChar char="•"/>
        <a:defRPr sz="4263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1pPr>
      <a:lvl2pPr marL="989658" indent="-380638" algn="l" defTabSz="1218043" rtl="0" eaLnBrk="1" latinLnBrk="0" hangingPunct="1">
        <a:spcBef>
          <a:spcPct val="20000"/>
        </a:spcBef>
        <a:buFont typeface="Arial" pitchFamily="34" charset="0"/>
        <a:buChar char="–"/>
        <a:defRPr sz="373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2pPr>
      <a:lvl3pPr marL="1522553" indent="-304510" algn="l" defTabSz="1218043" rtl="0" eaLnBrk="1" latinLnBrk="0" hangingPunct="1">
        <a:spcBef>
          <a:spcPct val="20000"/>
        </a:spcBef>
        <a:buFont typeface="Arial" pitchFamily="34" charset="0"/>
        <a:buChar char="•"/>
        <a:defRPr sz="319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3pPr>
      <a:lvl4pPr marL="2131573" indent="-304510" algn="l" defTabSz="1218043" rtl="0" eaLnBrk="1" latinLnBrk="0" hangingPunct="1">
        <a:spcBef>
          <a:spcPct val="20000"/>
        </a:spcBef>
        <a:buFont typeface="Arial" pitchFamily="34" charset="0"/>
        <a:buChar char="–"/>
        <a:defRPr sz="2664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4pPr>
      <a:lvl5pPr marL="2740593" indent="-304510" algn="l" defTabSz="1218043" rtl="0" eaLnBrk="1" latinLnBrk="0" hangingPunct="1">
        <a:spcBef>
          <a:spcPct val="20000"/>
        </a:spcBef>
        <a:buFont typeface="Arial" pitchFamily="34" charset="0"/>
        <a:buChar char="»"/>
        <a:defRPr sz="2664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5pPr>
      <a:lvl6pPr marL="3349615" indent="-304510" algn="l" defTabSz="1218043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6pPr>
      <a:lvl7pPr marL="3958636" indent="-304510" algn="l" defTabSz="1218043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7pPr>
      <a:lvl8pPr marL="4567658" indent="-304510" algn="l" defTabSz="1218043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8pPr>
      <a:lvl9pPr marL="5176678" indent="-304510" algn="l" defTabSz="1218043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04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021" algn="l" defTabSz="121804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043" algn="l" defTabSz="121804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063" algn="l" defTabSz="121804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083" algn="l" defTabSz="121804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5105" algn="l" defTabSz="121804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4126" algn="l" defTabSz="121804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3146" algn="l" defTabSz="121804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2168" algn="l" defTabSz="121804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0616" tIns="45308" rIns="90616" bIns="4530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4"/>
          </a:xfrm>
          <a:prstGeom prst="rect">
            <a:avLst/>
          </a:prstGeom>
        </p:spPr>
        <p:txBody>
          <a:bodyPr vert="horz" lIns="90616" tIns="45308" rIns="90616" bIns="4530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743"/>
            <a:ext cx="2844800" cy="365125"/>
          </a:xfrm>
          <a:prstGeom prst="rect">
            <a:avLst/>
          </a:prstGeom>
        </p:spPr>
        <p:txBody>
          <a:bodyPr vert="horz" lIns="90616" tIns="45308" rIns="90616" bIns="45308" rtlCol="0" anchor="ctr"/>
          <a:lstStyle>
            <a:lvl1pPr algn="l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6793"/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6793"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743"/>
            <a:ext cx="3860800" cy="365125"/>
          </a:xfrm>
          <a:prstGeom prst="rect">
            <a:avLst/>
          </a:prstGeom>
        </p:spPr>
        <p:txBody>
          <a:bodyPr vert="horz" lIns="90616" tIns="45308" rIns="90616" bIns="45308" rtlCol="0" anchor="ctr"/>
          <a:lstStyle>
            <a:lvl1pPr algn="ctr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6793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743"/>
            <a:ext cx="2844800" cy="365125"/>
          </a:xfrm>
          <a:prstGeom prst="rect">
            <a:avLst/>
          </a:prstGeom>
        </p:spPr>
        <p:txBody>
          <a:bodyPr vert="horz" lIns="90616" tIns="45308" rIns="90616" bIns="45308" rtlCol="0" anchor="ctr"/>
          <a:lstStyle>
            <a:lvl1pPr algn="r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6793"/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679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589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  <p:sldLayoutId id="2147484116" r:id="rId12"/>
    <p:sldLayoutId id="2147484117" r:id="rId13"/>
    <p:sldLayoutId id="2147484118" r:id="rId14"/>
  </p:sldLayoutIdLst>
  <p:txStyles>
    <p:titleStyle>
      <a:lvl1pPr algn="ctr" defTabSz="1206793" rtl="0" eaLnBrk="1" latinLnBrk="0" hangingPunct="1">
        <a:spcBef>
          <a:spcPct val="0"/>
        </a:spcBef>
        <a:buNone/>
        <a:defRPr sz="586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2542" indent="-452542" algn="l" defTabSz="1206793" rtl="0" eaLnBrk="1" latinLnBrk="0" hangingPunct="1">
        <a:spcBef>
          <a:spcPct val="20000"/>
        </a:spcBef>
        <a:buFont typeface="Arial" pitchFamily="34" charset="0"/>
        <a:buChar char="•"/>
        <a:defRPr sz="4263" kern="1200">
          <a:solidFill>
            <a:schemeClr val="tx1"/>
          </a:solidFill>
          <a:latin typeface="+mn-lt"/>
          <a:ea typeface="+mn-ea"/>
          <a:cs typeface="+mn-cs"/>
        </a:defRPr>
      </a:lvl1pPr>
      <a:lvl2pPr marL="980523" indent="-377124" algn="l" defTabSz="1206793" rtl="0" eaLnBrk="1" latinLnBrk="0" hangingPunct="1">
        <a:spcBef>
          <a:spcPct val="20000"/>
        </a:spcBef>
        <a:buFont typeface="Arial" pitchFamily="34" charset="0"/>
        <a:buChar char="–"/>
        <a:defRPr sz="3730" kern="1200">
          <a:solidFill>
            <a:schemeClr val="tx1"/>
          </a:solidFill>
          <a:latin typeface="+mn-lt"/>
          <a:ea typeface="+mn-ea"/>
          <a:cs typeface="+mn-cs"/>
        </a:defRPr>
      </a:lvl2pPr>
      <a:lvl3pPr marL="1508469" indent="-301697" algn="l" defTabSz="1206793" rtl="0" eaLnBrk="1" latinLnBrk="0" hangingPunct="1">
        <a:spcBef>
          <a:spcPct val="20000"/>
        </a:spcBef>
        <a:buFont typeface="Arial" pitchFamily="34" charset="0"/>
        <a:buChar char="•"/>
        <a:defRPr sz="3197" kern="1200">
          <a:solidFill>
            <a:schemeClr val="tx1"/>
          </a:solidFill>
          <a:latin typeface="+mn-lt"/>
          <a:ea typeface="+mn-ea"/>
          <a:cs typeface="+mn-cs"/>
        </a:defRPr>
      </a:lvl3pPr>
      <a:lvl4pPr marL="2111838" indent="-301697" algn="l" defTabSz="1206793" rtl="0" eaLnBrk="1" latinLnBrk="0" hangingPunct="1">
        <a:spcBef>
          <a:spcPct val="20000"/>
        </a:spcBef>
        <a:buFont typeface="Arial" pitchFamily="34" charset="0"/>
        <a:buChar char="–"/>
        <a:defRPr sz="2664" kern="1200">
          <a:solidFill>
            <a:schemeClr val="tx1"/>
          </a:solidFill>
          <a:latin typeface="+mn-lt"/>
          <a:ea typeface="+mn-ea"/>
          <a:cs typeface="+mn-cs"/>
        </a:defRPr>
      </a:lvl4pPr>
      <a:lvl5pPr marL="2715261" indent="-301697" algn="l" defTabSz="1206793" rtl="0" eaLnBrk="1" latinLnBrk="0" hangingPunct="1">
        <a:spcBef>
          <a:spcPct val="20000"/>
        </a:spcBef>
        <a:buFont typeface="Arial" pitchFamily="34" charset="0"/>
        <a:buChar char="»"/>
        <a:defRPr sz="2664" kern="1200">
          <a:solidFill>
            <a:schemeClr val="tx1"/>
          </a:solidFill>
          <a:latin typeface="+mn-lt"/>
          <a:ea typeface="+mn-ea"/>
          <a:cs typeface="+mn-cs"/>
        </a:defRPr>
      </a:lvl5pPr>
      <a:lvl6pPr marL="3318593" indent="-301697" algn="l" defTabSz="1206793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6pPr>
      <a:lvl7pPr marL="3922011" indent="-301697" algn="l" defTabSz="1206793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7pPr>
      <a:lvl8pPr marL="4525390" indent="-301697" algn="l" defTabSz="1206793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8pPr>
      <a:lvl9pPr marL="5128767" indent="-301697" algn="l" defTabSz="1206793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679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3360" algn="l" defTabSz="120679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06793" algn="l" defTabSz="120679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10165" algn="l" defTabSz="120679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13585" algn="l" defTabSz="120679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16931" algn="l" defTabSz="120679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20267" algn="l" defTabSz="120679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23681" algn="l" defTabSz="120679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27081" algn="l" defTabSz="120679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7" y="274639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7" y="1600206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8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278" tIns="45718" rIns="91278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78" tIns="45718" rIns="91278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278" tIns="45718" rIns="9127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564"/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564"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278" tIns="45718" rIns="9127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5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278" tIns="45718" rIns="9127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564"/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5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80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</p:sldLayoutIdLst>
  <p:txStyles>
    <p:titleStyle>
      <a:lvl1pPr algn="l" defTabSz="9125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68" indent="-228168" algn="l" defTabSz="912564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02" indent="-228168" algn="l" defTabSz="91256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730" indent="-228168" algn="l" defTabSz="91256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960" indent="-228168" algn="l" defTabSz="91256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191" indent="-228168" algn="l" defTabSz="91256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524" indent="-228168" algn="l" defTabSz="91256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807" indent="-228168" algn="l" defTabSz="91256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088" indent="-228168" algn="l" defTabSz="91256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422" indent="-228168" algn="l" defTabSz="91256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5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31" algn="l" defTabSz="9125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64" algn="l" defTabSz="9125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846" algn="l" defTabSz="9125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128" algn="l" defTabSz="9125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462" algn="l" defTabSz="9125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690" algn="l" defTabSz="9125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920" algn="l" defTabSz="9125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151" algn="l" defTabSz="9125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30"/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430"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3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30"/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43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13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4" y="6431752"/>
            <a:ext cx="2838334" cy="250286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71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64FD4-C285-424D-9B47-3CF41B561876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E0DA4-D33B-4965-A777-EFC81C195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22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64FD4-C285-424D-9B47-3CF41B56187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E0DA4-D33B-4965-A777-EFC81C195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73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4" y="6431752"/>
            <a:ext cx="2838334" cy="25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550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4" y="6431752"/>
            <a:ext cx="2838334" cy="25028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75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65" tIns="60882" rIns="121765" bIns="6088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765" tIns="60882" rIns="121765" bIns="6088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 vert="horz" lIns="121765" tIns="60882" rIns="121765" bIns="6088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30"/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430"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8"/>
            <a:ext cx="3860800" cy="365125"/>
          </a:xfrm>
          <a:prstGeom prst="rect">
            <a:avLst/>
          </a:prstGeom>
        </p:spPr>
        <p:txBody>
          <a:bodyPr vert="horz" lIns="121765" tIns="60882" rIns="121765" bIns="6088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3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8"/>
            <a:ext cx="2844800" cy="365125"/>
          </a:xfrm>
          <a:prstGeom prst="rect">
            <a:avLst/>
          </a:prstGeom>
        </p:spPr>
        <p:txBody>
          <a:bodyPr vert="horz" lIns="121765" tIns="60882" rIns="121765" bIns="6088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30"/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43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94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6" r:id="rId14"/>
  </p:sldLayoutIdLst>
  <p:txStyles>
    <p:titleStyle>
      <a:lvl1pPr algn="ctr" defTabSz="121743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95" indent="-456495" algn="l" defTabSz="121743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182" indent="-380449" algn="l" defTabSz="121743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759" indent="-304328" algn="l" defTabSz="121743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453" indent="-304328" algn="l" defTabSz="121743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9186" indent="-304328" algn="l" defTabSz="121743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844" indent="-304328" algn="l" defTabSz="121743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578" indent="-304328" algn="l" defTabSz="121743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5275" indent="-304328" algn="l" defTabSz="121743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969" indent="-304328" algn="l" defTabSz="121743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4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59" algn="l" defTabSz="12174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430" algn="l" defTabSz="12174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125" algn="l" defTabSz="12174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858" algn="l" defTabSz="12174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516" algn="l" defTabSz="12174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175" algn="l" defTabSz="12174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907" algn="l" defTabSz="12174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622" algn="l" defTabSz="12174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95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  <p:sldLayoutId id="2147484060" r:id="rId13"/>
    <p:sldLayoutId id="2147484061" r:id="rId1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微軟正黑體" panose="020B0604030504040204" pitchFamily="34" charset="-12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Calibri"/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  <a:sym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  <a:sym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0727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4" r:id="rId12"/>
    <p:sldLayoutId id="2147484075" r:id="rId13"/>
    <p:sldLayoutId id="2147484076" r:id="rId14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30"/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430"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3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30"/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43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41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1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8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3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0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0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7.xml"/><Relationship Id="rId6" Type="http://schemas.microsoft.com/office/2007/relationships/hdphoto" Target="../media/hdphoto3.wdp"/><Relationship Id="rId11" Type="http://schemas.openxmlformats.org/officeDocument/2006/relationships/image" Target="../media/image41.png"/><Relationship Id="rId5" Type="http://schemas.openxmlformats.org/officeDocument/2006/relationships/image" Target="../media/image24.png"/><Relationship Id="rId10" Type="http://schemas.openxmlformats.org/officeDocument/2006/relationships/image" Target="../media/image40.png"/><Relationship Id="rId4" Type="http://schemas.microsoft.com/office/2007/relationships/hdphoto" Target="../media/hdphoto1.wdp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0.jp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172" y="156433"/>
            <a:ext cx="1177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 err="1">
                <a:solidFill>
                  <a:prstClr val="white"/>
                </a:solidFill>
                <a:ea typeface="微軟正黑體" panose="020B0604030504040204" pitchFamily="34" charset="-120"/>
              </a:rPr>
              <a:t>WebSolutions</a:t>
            </a:r>
            <a:r>
              <a:rPr lang="en-US" altLang="zh-TW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新計劃、新機會</a:t>
            </a:r>
            <a:endParaRPr lang="en-US" sz="3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390637" y="1705574"/>
            <a:ext cx="637471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600" b="1" dirty="0" smtClean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Frances Siu</a:t>
            </a:r>
            <a:endParaRPr lang="en-US" sz="6600" b="1" dirty="0">
              <a:solidFill>
                <a:prstClr val="white"/>
              </a:solidFill>
              <a:ea typeface="華康儷中黑" panose="020B0509000000000000" pitchFamily="49" charset="-120"/>
              <a:cs typeface="Heiti TC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4173" y="802765"/>
            <a:ext cx="117783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prstClr val="white"/>
                </a:solidFill>
                <a:ea typeface="Apple LiGothic" pitchFamily="2" charset="-120"/>
              </a:rPr>
              <a:t>WebSolutions</a:t>
            </a:r>
            <a:r>
              <a:rPr lang="en-US" sz="2800" dirty="0">
                <a:solidFill>
                  <a:prstClr val="white"/>
                </a:solidFill>
                <a:ea typeface="Apple LiGothic" pitchFamily="2" charset="-120"/>
              </a:rPr>
              <a:t>: New Programs, New Opportunities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360" y="5449490"/>
            <a:ext cx="98183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</a:t>
            </a:r>
            <a:r>
              <a:rPr lang="zh-TW" altLang="en-US" sz="1000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港超連鎖™店主的</a:t>
            </a:r>
            <a:r>
              <a:rPr lang="zh-TW" altLang="en-US" sz="10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一般收入，也無意表示任何超連</a:t>
            </a:r>
            <a:r>
              <a:rPr lang="zh-TW" altLang="en-US" sz="1000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鎖™店</a:t>
            </a:r>
            <a:r>
              <a:rPr lang="zh-TW" altLang="en-US" sz="10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主皆可賺取同等收入。美安香港超連</a:t>
            </a:r>
            <a:r>
              <a:rPr lang="zh-TW" altLang="en-US" sz="1000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鎖™店</a:t>
            </a:r>
            <a:r>
              <a:rPr lang="zh-TW" altLang="en-US" sz="10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主的成功與否，取決於其在發展事業時的努力、才能與投入程度</a:t>
            </a:r>
            <a:r>
              <a:rPr lang="zh-TW" altLang="en-US" sz="1000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。</a:t>
            </a:r>
            <a:endParaRPr lang="en-US" altLang="zh-TW" sz="1000" dirty="0" smtClean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r>
              <a:rPr lang="en-US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</a:t>
            </a:r>
            <a:r>
              <a:rPr lang="en-US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income levels mentioned in the following presentation are for illustration purposes only. They are not intended to represent the income of a typical Market Hong Kong </a:t>
            </a:r>
            <a:r>
              <a:rPr lang="en-US" altLang="zh-TW" sz="1000" b="1" dirty="0" err="1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</a:t>
            </a:r>
            <a:r>
              <a:rPr lang="en-US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nor </a:t>
            </a:r>
            <a:r>
              <a:rPr lang="en-US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are </a:t>
            </a:r>
            <a:r>
              <a:rPr lang="en-US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they intended to represent that any given Independent </a:t>
            </a:r>
            <a:r>
              <a:rPr lang="en-US" altLang="zh-TW" sz="1000" b="1" dirty="0" err="1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</a:t>
            </a:r>
            <a:r>
              <a:rPr lang="en-US" altLang="zh-TW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altLang="zh-TW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Owner</a:t>
            </a:r>
            <a:r>
              <a:rPr lang="en-US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will earn income in that amount. The success of any Market Hong Kong Independent </a:t>
            </a:r>
            <a:r>
              <a:rPr lang="en-US" altLang="zh-TW" sz="1000" b="1" dirty="0" err="1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</a:t>
            </a:r>
            <a:r>
              <a:rPr lang="en-US" altLang="zh-TW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altLang="zh-TW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Owner</a:t>
            </a:r>
            <a:r>
              <a:rPr lang="en-US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will depend upon the amount of hard work, talent, and dedication which he or she devotes to building his or her Market Hong Kong Business.</a:t>
            </a:r>
            <a:endParaRPr lang="en-US" sz="10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3537" r="3311" b="3829"/>
          <a:stretch/>
        </p:blipFill>
        <p:spPr bwMode="auto">
          <a:xfrm>
            <a:off x="10274718" y="5449490"/>
            <a:ext cx="981276" cy="981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813412" y="2596243"/>
            <a:ext cx="7663543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專業經理級</a:t>
            </a:r>
          </a:p>
          <a:p>
            <a:pPr algn="ctr">
              <a:spcBef>
                <a:spcPts val="1200"/>
              </a:spcBef>
              <a:defRPr/>
            </a:pPr>
            <a:r>
              <a:rPr lang="en-US" altLang="zh-TW" sz="36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Professional </a:t>
            </a:r>
            <a:r>
              <a:rPr lang="en-US" altLang="zh-TW" sz="3600" dirty="0" smtClean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Coordinator</a:t>
            </a:r>
            <a:endParaRPr lang="en-US" altLang="zh-TW" sz="3600" dirty="0">
              <a:solidFill>
                <a:prstClr val="white"/>
              </a:solidFill>
              <a:ea typeface="華康儷中黑" panose="020B0509000000000000" pitchFamily="49" charset="-120"/>
              <a:cs typeface="Heiti TC Light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847858" y="4084882"/>
            <a:ext cx="54965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defRPr/>
            </a:pPr>
            <a:r>
              <a:rPr lang="zh-TW" altLang="en-US" sz="28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四個佣金週期共賺取</a:t>
            </a:r>
            <a:r>
              <a:rPr lang="en-US" altLang="en-US" sz="2800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HK$34,500</a:t>
            </a:r>
            <a:endParaRPr lang="en-US" altLang="en-US" sz="2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algn="ctr">
              <a:lnSpc>
                <a:spcPts val="1800"/>
              </a:lnSpc>
              <a:spcBef>
                <a:spcPts val="1200"/>
              </a:spcBef>
              <a:defRPr/>
            </a:pPr>
            <a:r>
              <a:rPr lang="en-US" sz="2800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HK$34,500 </a:t>
            </a:r>
            <a:r>
              <a:rPr lang="en-US" sz="2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in 4 Commission weeks</a:t>
            </a:r>
          </a:p>
        </p:txBody>
      </p:sp>
      <p:pic>
        <p:nvPicPr>
          <p:cNvPr id="6147" name="Picture 3" descr="M:\Events\Convention\Leadership School\LS2017\Speakers Photo\FrancesSIU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1" t="28599" r="16876" b="16097"/>
          <a:stretch/>
        </p:blipFill>
        <p:spPr bwMode="auto">
          <a:xfrm>
            <a:off x="1873068" y="1681824"/>
            <a:ext cx="2517569" cy="337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99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 flipH="1">
            <a:off x="6299200" y="1217245"/>
            <a:ext cx="5892800" cy="1408723"/>
            <a:chOff x="-1767590" y="361950"/>
            <a:chExt cx="4129790" cy="5334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4" name="Rectangle 13"/>
            <p:cNvSpPr/>
            <p:nvPr/>
          </p:nvSpPr>
          <p:spPr>
            <a:xfrm>
              <a:off x="-1767590" y="361950"/>
              <a:ext cx="3824993" cy="533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Right Triangle 14"/>
            <p:cNvSpPr/>
            <p:nvPr/>
          </p:nvSpPr>
          <p:spPr>
            <a:xfrm flipV="1">
              <a:off x="2057400" y="361950"/>
              <a:ext cx="304800" cy="5334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6807200" y="1397000"/>
            <a:ext cx="548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案例研究</a:t>
            </a:r>
            <a:r>
              <a:rPr lang="x-none" sz="2400" b="1" cap="all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x-none" sz="2400" b="1" cap="all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CN" altLang="en-US" sz="2400" b="1" cap="all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網絡</a:t>
            </a:r>
            <a:r>
              <a:rPr lang="x-none" sz="2400" b="1" cap="all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中心前</a:t>
            </a:r>
            <a:endParaRPr lang="x-none" sz="2400" b="1" cap="all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x-none" sz="32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WINGS OVER WATER</a:t>
            </a:r>
          </a:p>
        </p:txBody>
      </p:sp>
      <p:sp>
        <p:nvSpPr>
          <p:cNvPr id="4" name="Rectangle 3"/>
          <p:cNvSpPr/>
          <p:nvPr/>
        </p:nvSpPr>
        <p:spPr>
          <a:xfrm>
            <a:off x="6299200" y="2805723"/>
            <a:ext cx="5747224" cy="3046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x-none" sz="2133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他們有兩個營業地點，光是寄送電子郵件給顧客就花了很多時間</a:t>
            </a:r>
          </a:p>
          <a:p>
            <a:pPr defTabSz="609585"/>
            <a:endParaRPr lang="en-US" sz="2133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09585"/>
            <a:r>
              <a:rPr lang="x-none" sz="2133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顧客現在可以：</a:t>
            </a:r>
          </a:p>
          <a:p>
            <a:pPr marL="380990" indent="-380990" defTabSz="609585">
              <a:buFont typeface="Arial" charset="0"/>
              <a:buChar char="•"/>
            </a:pPr>
            <a:r>
              <a:rPr lang="x-none" sz="2133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線上預約生日派對</a:t>
            </a:r>
          </a:p>
          <a:p>
            <a:pPr marL="380990" indent="-380990" defTabSz="609585">
              <a:buFont typeface="Arial" charset="0"/>
              <a:buChar char="•"/>
            </a:pPr>
            <a:r>
              <a:rPr lang="x-none" sz="2133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查看交通資訊</a:t>
            </a:r>
          </a:p>
          <a:p>
            <a:pPr marL="380990" indent="-380990" defTabSz="609585">
              <a:buFont typeface="Arial" charset="0"/>
              <a:buChar char="•"/>
            </a:pPr>
            <a:r>
              <a:rPr lang="x-none" sz="2133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線上註冊</a:t>
            </a:r>
          </a:p>
          <a:p>
            <a:pPr marL="380990" indent="-380990" defTabSz="609585">
              <a:buFont typeface="Arial" charset="0"/>
              <a:buChar char="•"/>
            </a:pPr>
            <a:r>
              <a:rPr lang="x-none" sz="2133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下載家長須知</a:t>
            </a:r>
          </a:p>
          <a:p>
            <a:pPr marL="380990" indent="-380990" defTabSz="609585">
              <a:buFont typeface="Arial" charset="0"/>
              <a:buChar char="•"/>
            </a:pPr>
            <a:r>
              <a:rPr lang="x-none" sz="2133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瀏覽課程，了解孩子適合哪些課程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544090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129378">
            <a:off x="167454" y="2768565"/>
            <a:ext cx="4925341" cy="12192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x-none" sz="4800" b="1" smtClean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CN" altLang="en-US" sz="4800" b="1" dirty="0" smtClean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網絡</a:t>
            </a:r>
            <a:r>
              <a:rPr lang="x-none" sz="4800" b="1" smtClean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中心前</a:t>
            </a:r>
            <a:endParaRPr lang="x-none" sz="4800" b="1" dirty="0">
              <a:solidFill>
                <a:srgbClr val="26262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7" name="Group 26"/>
          <p:cNvGrpSpPr/>
          <p:nvPr/>
        </p:nvGrpSpPr>
        <p:grpSpPr>
          <a:xfrm flipH="1">
            <a:off x="6299200" y="1217245"/>
            <a:ext cx="5892800" cy="1408723"/>
            <a:chOff x="-1767590" y="361950"/>
            <a:chExt cx="4129790" cy="5334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9" name="Rectangle 28"/>
            <p:cNvSpPr/>
            <p:nvPr/>
          </p:nvSpPr>
          <p:spPr>
            <a:xfrm>
              <a:off x="-1767590" y="361950"/>
              <a:ext cx="3824993" cy="533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Right Triangle 29"/>
            <p:cNvSpPr/>
            <p:nvPr/>
          </p:nvSpPr>
          <p:spPr>
            <a:xfrm flipV="1">
              <a:off x="2057400" y="361950"/>
              <a:ext cx="304800" cy="5334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6807200" y="1397000"/>
            <a:ext cx="548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案例研究</a:t>
            </a:r>
            <a:r>
              <a:rPr lang="x-none" sz="2400" b="1" cap="all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x-none" sz="2400" b="1" cap="all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CN" altLang="en-US" sz="2400" b="1" cap="all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網絡</a:t>
            </a:r>
            <a:r>
              <a:rPr lang="x-none" sz="2400" b="1" cap="all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中心</a:t>
            </a:r>
            <a:r>
              <a:rPr lang="zh-TW" altLang="en-US" sz="24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lang="en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32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WINGS OVER WATER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-370519" y="5425"/>
            <a:ext cx="12881321" cy="6858000"/>
            <a:chOff x="-1335165" y="0"/>
            <a:chExt cx="9660991" cy="5143500"/>
          </a:xfrm>
        </p:grpSpPr>
        <p:grpSp>
          <p:nvGrpSpPr>
            <p:cNvPr id="39" name="Group 25"/>
            <p:cNvGrpSpPr/>
            <p:nvPr/>
          </p:nvGrpSpPr>
          <p:grpSpPr>
            <a:xfrm>
              <a:off x="-1335165" y="0"/>
              <a:ext cx="9479672" cy="5143500"/>
              <a:chOff x="-440791" y="373738"/>
              <a:chExt cx="9479672" cy="5143500"/>
            </a:xfrm>
          </p:grpSpPr>
          <p:sp>
            <p:nvSpPr>
              <p:cNvPr id="44" name="Rectangle 30"/>
              <p:cNvSpPr/>
              <p:nvPr/>
            </p:nvSpPr>
            <p:spPr>
              <a:xfrm>
                <a:off x="-162825" y="373738"/>
                <a:ext cx="9144000" cy="51435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45" name="Picture 3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80" b="89980" l="4075" r="99085">
                            <a14:foregroundMark x1="15300" y1="61804" x2="15300" y2="61804"/>
                            <a14:foregroundMark x1="4091" y1="72425" x2="4091" y2="72425"/>
                            <a14:foregroundMark x1="83785" y1="38437" x2="83785" y2="38437"/>
                            <a14:foregroundMark x1="81357" y1="42485" x2="81357" y2="42485"/>
                          </a14:backgroundRemoval>
                        </a14:imgEffect>
                      </a14:imgLayer>
                    </a14:imgProps>
                  </a:ext>
                </a:extLst>
              </a:blip>
              <a:srcRect l="57359" b="11349"/>
              <a:stretch/>
            </p:blipFill>
            <p:spPr>
              <a:xfrm>
                <a:off x="-440791" y="1047750"/>
                <a:ext cx="4849966" cy="4183796"/>
              </a:xfrm>
              <a:prstGeom prst="rect">
                <a:avLst/>
              </a:prstGeom>
            </p:spPr>
          </p:pic>
          <p:pic>
            <p:nvPicPr>
              <p:cNvPr id="46" name="Picture 32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9168"/>
              <a:stretch/>
            </p:blipFill>
            <p:spPr>
              <a:xfrm>
                <a:off x="178558" y="1645410"/>
                <a:ext cx="3943065" cy="2066782"/>
              </a:xfrm>
              <a:prstGeom prst="rect">
                <a:avLst/>
              </a:prstGeom>
            </p:spPr>
          </p:pic>
          <p:pic>
            <p:nvPicPr>
              <p:cNvPr id="47" name="Picture 33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8474" b="90562" l="24000" r="62083"/>
                        </a14:imgEffect>
                      </a14:imgLayer>
                    </a14:imgProps>
                  </a:ext>
                </a:extLst>
              </a:blip>
              <a:srcRect l="23962" t="9509" r="38490"/>
              <a:stretch/>
            </p:blipFill>
            <p:spPr>
              <a:xfrm>
                <a:off x="3164648" y="1245890"/>
                <a:ext cx="4270546" cy="4271348"/>
              </a:xfrm>
              <a:prstGeom prst="rect">
                <a:avLst/>
              </a:prstGeom>
            </p:spPr>
          </p:pic>
          <p:pic>
            <p:nvPicPr>
              <p:cNvPr id="48" name="Picture 34"/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635" b="54293"/>
              <a:stretch/>
            </p:blipFill>
            <p:spPr>
              <a:xfrm>
                <a:off x="3770206" y="2590087"/>
                <a:ext cx="3036861" cy="1900026"/>
              </a:xfrm>
              <a:prstGeom prst="rect">
                <a:avLst/>
              </a:prstGeom>
            </p:spPr>
          </p:pic>
          <p:pic>
            <p:nvPicPr>
              <p:cNvPr id="49" name="Picture 35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341" b="94309" l="9829" r="62265">
                            <a14:foregroundMark x1="15151" y1="51583" x2="9845" y2="50501"/>
                            <a14:foregroundMark x1="35157" y1="37355" x2="28638" y2="38798"/>
                            <a14:foregroundMark x1="12273" y1="50501" x2="12273" y2="50501"/>
                            <a14:backgroundMark x1="30151" y1="38437" x2="30151" y2="38437"/>
                            <a14:backgroundMark x1="31216" y1="38798" x2="31216" y2="38798"/>
                          </a14:backgroundRemoval>
                        </a14:imgEffect>
                      </a14:imgLayer>
                    </a14:imgProps>
                  </a:ext>
                </a:extLst>
              </a:blip>
              <a:srcRect l="9999" t="37419" r="74906" b="10288"/>
              <a:stretch/>
            </p:blipFill>
            <p:spPr>
              <a:xfrm>
                <a:off x="6953130" y="2233277"/>
                <a:ext cx="2085751" cy="2998269"/>
              </a:xfrm>
              <a:prstGeom prst="rect">
                <a:avLst/>
              </a:prstGeom>
            </p:spPr>
          </p:pic>
          <p:pic>
            <p:nvPicPr>
              <p:cNvPr id="50" name="Picture 36"/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146"/>
              <a:stretch/>
            </p:blipFill>
            <p:spPr>
              <a:xfrm>
                <a:off x="7247860" y="2866030"/>
                <a:ext cx="1377525" cy="1813273"/>
              </a:xfrm>
              <a:prstGeom prst="rect">
                <a:avLst/>
              </a:prstGeom>
            </p:spPr>
          </p:pic>
        </p:grpSp>
        <p:grpSp>
          <p:nvGrpSpPr>
            <p:cNvPr id="40" name="Group 26"/>
            <p:cNvGrpSpPr/>
            <p:nvPr/>
          </p:nvGrpSpPr>
          <p:grpSpPr>
            <a:xfrm flipH="1">
              <a:off x="3830026" y="578673"/>
              <a:ext cx="4419600" cy="1056542"/>
              <a:chOff x="-1767590" y="361950"/>
              <a:chExt cx="4129790" cy="533400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42" name="Rectangle 28"/>
              <p:cNvSpPr/>
              <p:nvPr/>
            </p:nvSpPr>
            <p:spPr>
              <a:xfrm>
                <a:off x="-1767590" y="361950"/>
                <a:ext cx="3824993" cy="533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Right Triangle 29"/>
              <p:cNvSpPr/>
              <p:nvPr/>
            </p:nvSpPr>
            <p:spPr>
              <a:xfrm flipV="1">
                <a:off x="2057400" y="361950"/>
                <a:ext cx="304800" cy="5334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1" name="Rectangle 27"/>
            <p:cNvSpPr/>
            <p:nvPr/>
          </p:nvSpPr>
          <p:spPr>
            <a:xfrm>
              <a:off x="4211026" y="713489"/>
              <a:ext cx="4114800" cy="7155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400" b="1" cap="all" dirty="0">
                  <a:solidFill>
                    <a:prstClr val="white"/>
                  </a:solidFill>
                  <a:ea typeface="ＭＳ Ｐゴシック" charset="0"/>
                </a:rPr>
                <a:t>案例研究</a:t>
              </a:r>
              <a:r>
                <a:rPr lang="en-US" sz="2400" b="1" cap="all" dirty="0">
                  <a:solidFill>
                    <a:prstClr val="white"/>
                  </a:solidFill>
                  <a:ea typeface="ＭＳ Ｐゴシック" charset="0"/>
                </a:rPr>
                <a:t>: </a:t>
              </a:r>
              <a:r>
                <a:rPr lang="zh-TW" altLang="en-US" sz="2400" b="1" cap="all" dirty="0">
                  <a:solidFill>
                    <a:prstClr val="white"/>
                  </a:solidFill>
                  <a:ea typeface="ＭＳ Ｐゴシック" charset="0"/>
                </a:rPr>
                <a:t>使</a:t>
              </a:r>
              <a:r>
                <a:rPr lang="zh-TW" altLang="en-US" sz="2400" b="1" cap="all" dirty="0" smtClean="0">
                  <a:solidFill>
                    <a:prstClr val="white"/>
                  </a:solidFill>
                  <a:ea typeface="ＭＳ Ｐゴシック" charset="0"/>
                </a:rPr>
                <a:t>用網絡中</a:t>
              </a:r>
              <a:r>
                <a:rPr lang="zh-TW" altLang="en-US" sz="2400" b="1" cap="all" dirty="0">
                  <a:solidFill>
                    <a:prstClr val="white"/>
                  </a:solidFill>
                  <a:ea typeface="ＭＳ Ｐゴシック" charset="0"/>
                </a:rPr>
                <a:t>心後</a:t>
              </a:r>
              <a:r>
                <a:rPr lang="en-US" sz="2400" b="1" cap="all" dirty="0">
                  <a:solidFill>
                    <a:prstClr val="white"/>
                  </a:solidFill>
                  <a:ea typeface="ＭＳ Ｐゴシック" charset="0"/>
                </a:rPr>
                <a:t/>
              </a:r>
              <a:br>
                <a:rPr lang="en-US" sz="2400" b="1" cap="all" dirty="0">
                  <a:solidFill>
                    <a:prstClr val="white"/>
                  </a:solidFill>
                  <a:ea typeface="ＭＳ Ｐゴシック" charset="0"/>
                </a:rPr>
              </a:br>
              <a:r>
                <a:rPr lang="en-US" sz="3200" b="1" cap="all" dirty="0">
                  <a:solidFill>
                    <a:prstClr val="white"/>
                  </a:solidFill>
                  <a:ea typeface="ＭＳ Ｐゴシック" charset="0"/>
                </a:rPr>
                <a:t>WINGS OVER WATER</a:t>
              </a:r>
              <a:endParaRPr lang="en-US" sz="3200" b="1" cap="all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812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72911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7957" y="395065"/>
            <a:ext cx="6254044" cy="2964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x-none" sz="4267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5個C</a:t>
            </a:r>
          </a:p>
          <a:p>
            <a:pPr algn="ctr" defTabSz="609585"/>
            <a:r>
              <a:rPr lang="x-none" sz="2400" b="1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最成功的</a:t>
            </a:r>
            <a:r>
              <a:rPr lang="zh-CN" altLang="en-US" sz="2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網絡</a:t>
            </a:r>
            <a:r>
              <a:rPr lang="x-none" sz="2400" b="1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中心經營者</a:t>
            </a:r>
            <a:r>
              <a:rPr lang="x-none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，是根據以下5個步驟與客戶約定合格的會談</a:t>
            </a:r>
          </a:p>
          <a:p>
            <a:pPr algn="ctr" defTabSz="609585"/>
            <a:endParaRPr lang="en-US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09585"/>
            <a:endParaRPr lang="en-US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09585"/>
            <a:endParaRPr lang="en-US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09585"/>
            <a:endParaRPr lang="en-US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37957" y="2232627"/>
            <a:ext cx="5937953" cy="93358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pPr marL="121917">
              <a:spcAft>
                <a:spcPts val="800"/>
              </a:spcAft>
            </a:pP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潛在人選</a:t>
            </a:r>
            <a:r>
              <a:rPr lang="x-none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(CANDIDATES)：</a:t>
            </a:r>
            <a:r>
              <a:rPr lang="x-none" sz="2400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確認</a:t>
            </a:r>
            <a:r>
              <a:rPr lang="zh-TW" altLang="en-US" sz="2400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潛在人選  </a:t>
            </a:r>
            <a:endParaRPr lang="en-US" altLang="zh-TW" sz="2400" b="1" dirty="0">
              <a:solidFill>
                <a:srgbClr val="26262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1917">
              <a:spcAft>
                <a:spcPts val="800"/>
              </a:spcAft>
            </a:pPr>
            <a:r>
              <a:rPr lang="en-US" sz="2400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    </a:t>
            </a:r>
            <a:r>
              <a:rPr lang="x-none" sz="2400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名單</a:t>
            </a:r>
          </a:p>
        </p:txBody>
      </p:sp>
      <p:sp>
        <p:nvSpPr>
          <p:cNvPr id="7" name="Rectangle 6"/>
          <p:cNvSpPr/>
          <p:nvPr/>
        </p:nvSpPr>
        <p:spPr>
          <a:xfrm>
            <a:off x="5937957" y="3380504"/>
            <a:ext cx="5937953" cy="46166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pPr marL="121917">
              <a:spcAft>
                <a:spcPts val="800"/>
              </a:spcAft>
            </a:pPr>
            <a:r>
              <a:rPr lang="x-none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現狀(CURRENT)：</a:t>
            </a:r>
            <a:r>
              <a:rPr lang="zh-TW" altLang="en-US" sz="2400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潛在人選</a:t>
            </a:r>
            <a:r>
              <a:rPr lang="x-none" sz="2400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</a:t>
            </a:r>
          </a:p>
        </p:txBody>
      </p:sp>
      <p:sp>
        <p:nvSpPr>
          <p:cNvPr id="8" name="Rectangle 7"/>
          <p:cNvSpPr/>
          <p:nvPr/>
        </p:nvSpPr>
        <p:spPr>
          <a:xfrm>
            <a:off x="5937957" y="4213756"/>
            <a:ext cx="5937953" cy="46166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pPr marL="121917">
              <a:spcAft>
                <a:spcPts val="800"/>
              </a:spcAft>
            </a:pPr>
            <a:r>
              <a:rPr lang="x-none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聯絡(CONTACT)：</a:t>
            </a:r>
            <a:r>
              <a:rPr lang="x-none" sz="2400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聯絡</a:t>
            </a:r>
            <a:r>
              <a:rPr lang="zh-TW" altLang="en-US" sz="2400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潛在人選</a:t>
            </a:r>
            <a:endParaRPr lang="x-none" sz="2400" b="1" dirty="0">
              <a:solidFill>
                <a:srgbClr val="26262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37957" y="5115838"/>
            <a:ext cx="5937953" cy="46166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pPr marL="121917">
              <a:spcAft>
                <a:spcPts val="800"/>
              </a:spcAft>
            </a:pPr>
            <a:r>
              <a:rPr lang="x-none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諮詢(CONSULT)：</a:t>
            </a:r>
            <a:r>
              <a:rPr lang="x-none" sz="2400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進行15分鐘諮詢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37957" y="5880259"/>
            <a:ext cx="5937953" cy="46166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pPr marL="121917">
              <a:spcAft>
                <a:spcPts val="800"/>
              </a:spcAft>
            </a:pP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</a:t>
            </a:r>
            <a:r>
              <a:rPr lang="x-none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(CLOSE</a:t>
            </a:r>
            <a:r>
              <a:rPr lang="x-none" sz="2400" b="1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)：</a:t>
            </a:r>
            <a:r>
              <a:rPr lang="x-none" sz="2400" b="1" smtClean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產品專員幫</a:t>
            </a:r>
            <a:r>
              <a:rPr lang="zh-CN" altLang="en-US" sz="2400" b="1" dirty="0" smtClean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x-none" sz="2400" b="1" smtClean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完成銷售</a:t>
            </a:r>
            <a:endParaRPr lang="x-none" sz="2400" b="1" dirty="0">
              <a:solidFill>
                <a:srgbClr val="26262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77127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065" t="9106" b="18943"/>
          <a:stretch/>
        </p:blipFill>
        <p:spPr>
          <a:xfrm>
            <a:off x="0" y="-58618"/>
            <a:ext cx="12296210" cy="691661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58618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2" name="Rectangle 18"/>
          <p:cNvSpPr/>
          <p:nvPr/>
        </p:nvSpPr>
        <p:spPr>
          <a:xfrm>
            <a:off x="0" y="1571612"/>
            <a:ext cx="9144000" cy="1323439"/>
          </a:xfrm>
          <a:prstGeom prst="rect">
            <a:avLst/>
          </a:prstGeom>
          <a:solidFill>
            <a:schemeClr val="accent1">
              <a:lumMod val="20000"/>
              <a:lumOff val="80000"/>
              <a:alpha val="85000"/>
            </a:schemeClr>
          </a:solidFill>
        </p:spPr>
        <p:txBody>
          <a:bodyPr wrap="square">
            <a:spAutoFit/>
          </a:bodyPr>
          <a:lstStyle/>
          <a:p>
            <a:pPr algn="ctr" defTabSz="914377"/>
            <a:r>
              <a:rPr lang="zh-TW" altLang="en-US" sz="8000" b="1" cap="all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為你自己創業</a:t>
            </a:r>
            <a:endParaRPr lang="en-US" sz="8000" b="1" cap="all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Rectangle 18"/>
          <p:cNvSpPr/>
          <p:nvPr/>
        </p:nvSpPr>
        <p:spPr>
          <a:xfrm>
            <a:off x="4248912" y="5028198"/>
            <a:ext cx="7943088" cy="1200329"/>
          </a:xfrm>
          <a:prstGeom prst="rect">
            <a:avLst/>
          </a:prstGeom>
          <a:solidFill>
            <a:srgbClr val="00B0F0">
              <a:alpha val="85000"/>
            </a:srgbClr>
          </a:solidFill>
        </p:spPr>
        <p:txBody>
          <a:bodyPr wrap="square">
            <a:spAutoFit/>
          </a:bodyPr>
          <a:lstStyle/>
          <a:p>
            <a:pPr algn="ctr" defTabSz="914377"/>
            <a:r>
              <a:rPr lang="zh-TW" altLang="en-US" sz="7200" b="1" cap="all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但你不需孤軍奮鬥</a:t>
            </a:r>
            <a:endParaRPr lang="en-US" sz="7200" b="1" cap="all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4833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7561" y="336332"/>
            <a:ext cx="11288111" cy="906827"/>
            <a:chOff x="5880538" y="252248"/>
            <a:chExt cx="3011214" cy="680120"/>
          </a:xfrm>
        </p:grpSpPr>
        <p:sp>
          <p:nvSpPr>
            <p:cNvPr id="5" name="Rectangle 4"/>
            <p:cNvSpPr/>
            <p:nvPr/>
          </p:nvSpPr>
          <p:spPr>
            <a:xfrm>
              <a:off x="5880538" y="252248"/>
              <a:ext cx="3011214" cy="68012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975131" y="342884"/>
              <a:ext cx="282202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x-none" sz="3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可供下載及/或購買之重要資料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117182" y="4466773"/>
            <a:ext cx="4538889" cy="210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1914" defTabSz="609585">
              <a:spcAft>
                <a:spcPts val="1600"/>
              </a:spcAft>
              <a:buSzPts val="1000"/>
              <a:tabLst>
                <a:tab pos="609570" algn="l"/>
              </a:tabLst>
            </a:pPr>
            <a:r>
              <a:rPr lang="x-none" sz="1867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15分鐘諮詢表</a:t>
            </a:r>
            <a: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1867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超連鎖訂購</a:t>
            </a:r>
            <a: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</a:t>
            </a:r>
            <a:r>
              <a:rPr lang="x-none" sz="1867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660B2B：三本一組綜合本 </a:t>
            </a:r>
            <a: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</a:t>
            </a:r>
            <a:r>
              <a:rPr lang="x-none" sz="1867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663B2B：網站設計與管理評量表</a:t>
            </a:r>
            <a: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</a:t>
            </a:r>
            <a:r>
              <a:rPr lang="x-none" sz="1867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662B2B</a:t>
            </a:r>
            <a:r>
              <a:rPr lang="x-none" sz="1867" b="1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x-none" sz="1867" b="1" smtClean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數位與</a:t>
            </a:r>
            <a:r>
              <a:rPr lang="zh-CN" altLang="en-US" sz="1867" b="1" dirty="0" smtClean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社交媒體</a:t>
            </a:r>
            <a:r>
              <a:rPr lang="x-none" sz="1867" b="1" smtClean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行銷評量表</a:t>
            </a:r>
            <a: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</a:t>
            </a:r>
            <a:r>
              <a:rPr lang="x-none" sz="1867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664B2B：企業支出評量表</a:t>
            </a:r>
            <a: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1867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下載：</a:t>
            </a:r>
            <a:r>
              <a:rPr lang="x-none" sz="1867" b="1" u="sng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www.mawc411.com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170253" y="4639866"/>
            <a:ext cx="4216592" cy="177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1914" defTabSz="609585">
              <a:spcAft>
                <a:spcPts val="1600"/>
              </a:spcAft>
              <a:buSzPts val="1000"/>
              <a:tabLst>
                <a:tab pos="609570" algn="l"/>
              </a:tabLst>
            </a:pPr>
            <a:r>
              <a:rPr lang="x-none" sz="1867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B2B服務目錄</a:t>
            </a:r>
            <a:r>
              <a:rPr lang="en" sz="2133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133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1867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超連鎖訂購</a:t>
            </a:r>
            <a: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</a:t>
            </a:r>
            <a:r>
              <a:rPr lang="x-none" sz="1867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661B2B：五本一組</a:t>
            </a:r>
            <a:endParaRPr lang="en-US" sz="1867" b="1" dirty="0">
              <a:solidFill>
                <a:srgbClr val="26262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1914" defTabSz="609585">
              <a:spcAft>
                <a:spcPts val="1600"/>
              </a:spcAft>
              <a:buSzPts val="1000"/>
              <a:tabLst>
                <a:tab pos="609570" algn="l"/>
              </a:tabLst>
            </a:pPr>
            <a:r>
              <a:rPr lang="en" sz="2133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133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1867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下載：</a:t>
            </a:r>
            <a:r>
              <a:rPr lang="x-none" sz="1867" b="1" u="sng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www.mawc411.com</a:t>
            </a:r>
            <a:endParaRPr lang="x-none" sz="2133" b="1" u="sng" dirty="0">
              <a:solidFill>
                <a:srgbClr val="26262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1361054" y="1450236"/>
            <a:ext cx="4156865" cy="2978347"/>
            <a:chOff x="366678" y="1109775"/>
            <a:chExt cx="3117649" cy="2233760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678" y="1115398"/>
              <a:ext cx="1685036" cy="2180635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2815" y="1109775"/>
              <a:ext cx="1726087" cy="2233760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4814" y="1109775"/>
              <a:ext cx="1659513" cy="2147605"/>
            </a:xfrm>
            <a:prstGeom prst="rect">
              <a:avLst/>
            </a:prstGeom>
          </p:spPr>
        </p:pic>
      </p:grpSp>
      <p:grpSp>
        <p:nvGrpSpPr>
          <p:cNvPr id="11" name="群組 10"/>
          <p:cNvGrpSpPr/>
          <p:nvPr/>
        </p:nvGrpSpPr>
        <p:grpSpPr>
          <a:xfrm>
            <a:off x="7202292" y="1543485"/>
            <a:ext cx="4079664" cy="2799688"/>
            <a:chOff x="3665517" y="1157614"/>
            <a:chExt cx="3059748" cy="2099766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5517" y="1157614"/>
              <a:ext cx="3059748" cy="1709859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0352" y="1916121"/>
              <a:ext cx="1200074" cy="1341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1305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87257"/>
            <a:ext cx="12192000" cy="7145257"/>
          </a:xfrm>
          <a:prstGeom prst="rect">
            <a:avLst/>
          </a:prstGeom>
          <a:effectLst>
            <a:glow rad="127000">
              <a:schemeClr val="accent1">
                <a:alpha val="54000"/>
              </a:schemeClr>
            </a:glow>
          </a:effectLst>
        </p:spPr>
      </p:pic>
      <p:sp>
        <p:nvSpPr>
          <p:cNvPr id="19" name="Rectangle 18"/>
          <p:cNvSpPr/>
          <p:nvPr/>
        </p:nvSpPr>
        <p:spPr>
          <a:xfrm>
            <a:off x="141357" y="5175490"/>
            <a:ext cx="11820940" cy="1364541"/>
          </a:xfrm>
          <a:prstGeom prst="rect">
            <a:avLst/>
          </a:prstGeom>
          <a:solidFill>
            <a:srgbClr val="00B0F0">
              <a:alpha val="8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3467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潛在</a:t>
            </a:r>
            <a:r>
              <a:rPr lang="x-none" sz="3467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zh-TW" altLang="en-US" sz="3467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</a:t>
            </a:r>
            <a:r>
              <a:rPr lang="en" sz="34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34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2400" b="1" cap="all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在開始聯絡之前</a:t>
            </a:r>
            <a:r>
              <a:rPr lang="x-none" sz="2400" b="1" cap="all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CN" altLang="en-US" sz="2400" b="1" cap="all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x-none" sz="2400" b="1" cap="all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需要有一份</a:t>
            </a:r>
            <a:r>
              <a:rPr lang="zh-TW" altLang="en-US" sz="24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潛在人選</a:t>
            </a:r>
            <a:r>
              <a:rPr lang="x-none" sz="24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名單</a:t>
            </a:r>
          </a:p>
          <a:p>
            <a:pPr algn="ctr"/>
            <a:r>
              <a:rPr lang="x-none" sz="24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機會隨處可見</a:t>
            </a:r>
          </a:p>
        </p:txBody>
      </p:sp>
    </p:spTree>
    <p:extLst>
      <p:ext uri="{BB962C8B-B14F-4D97-AF65-F5344CB8AC3E}">
        <p14:creationId xmlns:p14="http://schemas.microsoft.com/office/powerpoint/2010/main" val="369211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7472" y="1799253"/>
            <a:ext cx="3745849" cy="489353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2324" y="1799254"/>
            <a:ext cx="323718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餐廳</a:t>
            </a:r>
          </a:p>
          <a:p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承包商</a:t>
            </a:r>
          </a:p>
          <a:p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律師</a:t>
            </a:r>
          </a:p>
          <a:p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健身房</a:t>
            </a:r>
          </a:p>
          <a:p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美容院</a:t>
            </a:r>
          </a:p>
          <a:p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汽車修理</a:t>
            </a:r>
          </a:p>
          <a:p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牙醫</a:t>
            </a:r>
          </a:p>
          <a:p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醫生</a:t>
            </a:r>
          </a:p>
          <a:p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園藝</a:t>
            </a:r>
          </a:p>
          <a:p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零售商店</a:t>
            </a:r>
          </a:p>
          <a:p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社團</a:t>
            </a:r>
          </a:p>
          <a:p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教會</a:t>
            </a:r>
          </a:p>
          <a:p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7471" y="196798"/>
            <a:ext cx="11450576" cy="133236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162" y="315302"/>
            <a:ext cx="11677884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cap="all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x-none" sz="3200" b="1" cap="all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認識誰</a:t>
            </a:r>
            <a:r>
              <a:rPr lang="x-none" sz="32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r>
              <a:rPr lang="en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2667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一次填入一個行業，逐欄填入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8175" y="1799254"/>
            <a:ext cx="7609872" cy="480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3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9" y="3173"/>
            <a:ext cx="12180722" cy="685165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46866" y="5173875"/>
            <a:ext cx="11810005" cy="1363258"/>
          </a:xfrm>
          <a:prstGeom prst="rect">
            <a:avLst/>
          </a:prstGeom>
          <a:solidFill>
            <a:srgbClr val="00B0F0">
              <a:alpha val="85000"/>
            </a:srgbClr>
          </a:solidFill>
        </p:spPr>
        <p:txBody>
          <a:bodyPr wrap="square">
            <a:spAutoFit/>
          </a:bodyPr>
          <a:lstStyle/>
          <a:p>
            <a:pPr algn="ctr" defTabSz="1218043"/>
            <a:r>
              <a:rPr lang="x-none" sz="3463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現狀</a:t>
            </a:r>
            <a:r>
              <a:rPr lang="en" sz="346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346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2398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2398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潛在人選</a:t>
            </a:r>
            <a:r>
              <a:rPr lang="x-none" sz="2398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以了解他們的目前</a:t>
            </a:r>
            <a:r>
              <a:rPr lang="zh-TW" altLang="en-US" sz="2398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</a:t>
            </a:r>
            <a:r>
              <a:rPr lang="x-none" sz="2398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狀態</a:t>
            </a:r>
            <a:r>
              <a:rPr lang="en" sz="239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39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2398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激勵自己打電話給他們並準備好問題來詢問他們</a:t>
            </a:r>
          </a:p>
        </p:txBody>
      </p:sp>
    </p:spTree>
    <p:extLst>
      <p:ext uri="{BB962C8B-B14F-4D97-AF65-F5344CB8AC3E}">
        <p14:creationId xmlns:p14="http://schemas.microsoft.com/office/powerpoint/2010/main" val="401119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051540"/>
            <a:ext cx="7416800" cy="330786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01598" y="0"/>
            <a:ext cx="12293599" cy="6858000"/>
            <a:chOff x="-76199" y="0"/>
            <a:chExt cx="9220199" cy="51435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-76199" y="663626"/>
              <a:ext cx="9143999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x-none" sz="40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研究</a:t>
              </a:r>
              <a:r>
                <a:rPr lang="zh-TW" altLang="en-US" sz="40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潛在人選</a:t>
              </a:r>
              <a:r>
                <a:rPr lang="x-none" sz="4000" b="1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時該注意</a:t>
              </a:r>
              <a:r>
                <a:rPr lang="zh-CN" altLang="en-US" sz="40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甚麼</a:t>
              </a:r>
              <a:r>
                <a:rPr lang="x-none" sz="4000" b="1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？</a:t>
              </a:r>
              <a:endParaRPr lang="x-none" sz="4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1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30924" y="2738873"/>
            <a:ext cx="11330152" cy="360806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 algn="ctr">
              <a:spcAft>
                <a:spcPts val="800"/>
              </a:spcAft>
              <a:buNone/>
            </a:pPr>
            <a:r>
              <a:rPr lang="x-none" sz="2933" b="1" dirty="0">
                <a:solidFill>
                  <a:srgbClr val="FFFFFF"/>
                </a:solidFill>
                <a:ea typeface="微軟正黑體" panose="020B0604030504040204" pitchFamily="34" charset="-120"/>
              </a:rPr>
              <a:t>利用1分鐘的時間研究潛在對象</a:t>
            </a:r>
          </a:p>
          <a:p>
            <a:pPr marL="0" indent="0" algn="ctr">
              <a:spcAft>
                <a:spcPts val="800"/>
              </a:spcAft>
              <a:buNone/>
            </a:pPr>
            <a:r>
              <a:rPr lang="x-none" sz="2933" b="1" dirty="0">
                <a:solidFill>
                  <a:srgbClr val="FFFFFF"/>
                </a:solidFill>
                <a:ea typeface="微軟正黑體" panose="020B0604030504040204" pitchFamily="34" charset="-120"/>
              </a:rPr>
              <a:t>舉例</a:t>
            </a:r>
            <a:r>
              <a:rPr lang="x-none" sz="2933" b="1">
                <a:solidFill>
                  <a:srgbClr val="FFFFFF"/>
                </a:solidFill>
                <a:ea typeface="微軟正黑體" panose="020B0604030504040204" pitchFamily="34" charset="-120"/>
              </a:rPr>
              <a:t>：</a:t>
            </a:r>
            <a:r>
              <a:rPr lang="x-none" sz="2933" b="1" smtClean="0">
                <a:solidFill>
                  <a:srgbClr val="FFFFFF"/>
                </a:solidFill>
                <a:ea typeface="微軟正黑體" panose="020B0604030504040204" pitchFamily="34" charset="-120"/>
              </a:rPr>
              <a:t>GOOGLE</a:t>
            </a:r>
            <a:r>
              <a:rPr lang="zh-CN" altLang="en-US" sz="2933" b="1" dirty="0" smtClean="0">
                <a:solidFill>
                  <a:srgbClr val="FFFFFF"/>
                </a:solidFill>
                <a:ea typeface="微軟正黑體" panose="020B0604030504040204" pitchFamily="34" charset="-120"/>
              </a:rPr>
              <a:t>你</a:t>
            </a:r>
            <a:r>
              <a:rPr lang="x-none" sz="2933" b="1" smtClean="0">
                <a:solidFill>
                  <a:srgbClr val="FFFFFF"/>
                </a:solidFill>
                <a:ea typeface="微軟正黑體" panose="020B0604030504040204" pitchFamily="34" charset="-120"/>
              </a:rPr>
              <a:t>最喜歡的餐廳並寫下筆記</a:t>
            </a:r>
            <a:r>
              <a:rPr lang="x-none" sz="2933" b="1" dirty="0">
                <a:solidFill>
                  <a:srgbClr val="FFFFFF"/>
                </a:solidFill>
                <a:ea typeface="微軟正黑體" panose="020B0604030504040204" pitchFamily="34" charset="-120"/>
              </a:rPr>
              <a:t>：</a:t>
            </a:r>
            <a:r>
              <a:rPr lang="en" sz="2933" dirty="0">
                <a:ea typeface="微軟正黑體" panose="020B0604030504040204" pitchFamily="34" charset="-120"/>
              </a:rPr>
              <a:t/>
            </a:r>
            <a:br>
              <a:rPr lang="en" sz="2933" dirty="0">
                <a:ea typeface="微軟正黑體" panose="020B0604030504040204" pitchFamily="34" charset="-120"/>
              </a:rPr>
            </a:br>
            <a:endParaRPr lang="en" sz="2933" dirty="0">
              <a:ea typeface="微軟正黑體" panose="020B0604030504040204" pitchFamily="34" charset="-120"/>
            </a:endParaRPr>
          </a:p>
          <a:p>
            <a:pPr>
              <a:buFont typeface="Wingdings" charset="2"/>
              <a:buChar char="q"/>
            </a:pPr>
            <a:r>
              <a:rPr lang="x-none" sz="2400" b="1" dirty="0">
                <a:solidFill>
                  <a:srgbClr val="FFFFFF"/>
                </a:solidFill>
                <a:ea typeface="微軟正黑體" panose="020B0604030504040204" pitchFamily="34" charset="-120"/>
              </a:rPr>
              <a:t>他們現在有網站嗎？</a:t>
            </a:r>
          </a:p>
          <a:p>
            <a:pPr>
              <a:buFont typeface="Wingdings" charset="2"/>
              <a:buChar char="q"/>
            </a:pPr>
            <a:r>
              <a:rPr lang="x-none" sz="2400" b="1" smtClean="0">
                <a:solidFill>
                  <a:srgbClr val="FFFFFF"/>
                </a:solidFill>
                <a:ea typeface="微軟正黑體" panose="020B0604030504040204" pitchFamily="34" charset="-120"/>
              </a:rPr>
              <a:t>網站有</a:t>
            </a:r>
            <a:r>
              <a:rPr lang="zh-CN" altLang="en-US" sz="2400" b="1" dirty="0" smtClean="0">
                <a:solidFill>
                  <a:srgbClr val="FFFFFF"/>
                </a:solidFill>
                <a:ea typeface="微軟正黑體" panose="020B0604030504040204" pitchFamily="34" charset="-120"/>
              </a:rPr>
              <a:t>甚麼</a:t>
            </a:r>
            <a:r>
              <a:rPr lang="x-none" sz="2400" b="1" smtClean="0">
                <a:solidFill>
                  <a:srgbClr val="FFFFFF"/>
                </a:solidFill>
                <a:ea typeface="微軟正黑體" panose="020B0604030504040204" pitchFamily="34" charset="-120"/>
              </a:rPr>
              <a:t>好的地方嗎</a:t>
            </a:r>
            <a:r>
              <a:rPr lang="x-none" sz="2400" b="1" dirty="0">
                <a:solidFill>
                  <a:srgbClr val="FFFFFF"/>
                </a:solidFill>
                <a:ea typeface="微軟正黑體" panose="020B0604030504040204" pitchFamily="34" charset="-120"/>
              </a:rPr>
              <a:t>？</a:t>
            </a:r>
          </a:p>
          <a:p>
            <a:pPr>
              <a:buFont typeface="Wingdings" charset="2"/>
              <a:buChar char="q"/>
            </a:pPr>
            <a:r>
              <a:rPr lang="x-none" sz="2400" b="1" dirty="0">
                <a:solidFill>
                  <a:srgbClr val="FFFFFF"/>
                </a:solidFill>
                <a:ea typeface="微軟正黑體" panose="020B0604030504040204" pitchFamily="34" charset="-120"/>
              </a:rPr>
              <a:t>網站有一直在更新嗎？</a:t>
            </a:r>
          </a:p>
          <a:p>
            <a:pPr>
              <a:buFont typeface="Wingdings" charset="2"/>
              <a:buChar char="q"/>
            </a:pPr>
            <a:r>
              <a:rPr lang="x-none" sz="2400" b="1" smtClean="0">
                <a:solidFill>
                  <a:srgbClr val="FFFFFF"/>
                </a:solidFill>
                <a:ea typeface="微軟正黑體" panose="020B0604030504040204" pitchFamily="34" charset="-120"/>
              </a:rPr>
              <a:t>他們有使用</a:t>
            </a:r>
            <a:r>
              <a:rPr lang="zh-CN" altLang="en-US" sz="2400" b="1" dirty="0" smtClean="0">
                <a:solidFill>
                  <a:srgbClr val="FFFFFF"/>
                </a:solidFill>
                <a:ea typeface="微軟正黑體" panose="020B0604030504040204" pitchFamily="34" charset="-120"/>
              </a:rPr>
              <a:t>社交媒體</a:t>
            </a:r>
            <a:r>
              <a:rPr lang="x-none" sz="2400" b="1" smtClean="0">
                <a:solidFill>
                  <a:srgbClr val="FFFFFF"/>
                </a:solidFill>
                <a:ea typeface="微軟正黑體" panose="020B0604030504040204" pitchFamily="34" charset="-120"/>
              </a:rPr>
              <a:t>嗎</a:t>
            </a:r>
            <a:r>
              <a:rPr lang="x-none" sz="2400" b="1" dirty="0">
                <a:solidFill>
                  <a:srgbClr val="FFFFFF"/>
                </a:solidFill>
                <a:ea typeface="微軟正黑體" panose="020B0604030504040204" pitchFamily="34" charset="-120"/>
              </a:rPr>
              <a:t>？</a:t>
            </a:r>
          </a:p>
          <a:p>
            <a:pPr>
              <a:buFont typeface="Wingdings" charset="2"/>
              <a:buChar char="q"/>
            </a:pPr>
            <a:r>
              <a:rPr lang="x-none" sz="2400" b="1" dirty="0">
                <a:solidFill>
                  <a:srgbClr val="FFFFFF"/>
                </a:solidFill>
                <a:ea typeface="微軟正黑體" panose="020B0604030504040204" pitchFamily="34" charset="-120"/>
              </a:rPr>
              <a:t>他們的競爭者有網站嗎？</a:t>
            </a:r>
          </a:p>
        </p:txBody>
      </p:sp>
    </p:spTree>
    <p:extLst>
      <p:ext uri="{BB962C8B-B14F-4D97-AF65-F5344CB8AC3E}">
        <p14:creationId xmlns:p14="http://schemas.microsoft.com/office/powerpoint/2010/main" val="42700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9" y="3174"/>
            <a:ext cx="12180722" cy="681692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46866" y="5173875"/>
            <a:ext cx="11810005" cy="994247"/>
          </a:xfrm>
          <a:prstGeom prst="rect">
            <a:avLst/>
          </a:prstGeom>
          <a:solidFill>
            <a:srgbClr val="00B0F0">
              <a:alpha val="85000"/>
            </a:srgbClr>
          </a:solidFill>
        </p:spPr>
        <p:txBody>
          <a:bodyPr wrap="square">
            <a:spAutoFit/>
          </a:bodyPr>
          <a:lstStyle/>
          <a:p>
            <a:pPr algn="ctr" defTabSz="1218043"/>
            <a:r>
              <a:rPr lang="x-none" sz="3463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聯絡</a:t>
            </a:r>
            <a:r>
              <a:rPr lang="en" sz="346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346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2398" b="1" cap="all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了解</a:t>
            </a:r>
            <a:r>
              <a:rPr lang="zh-CN" altLang="en-US" sz="2398" b="1" cap="all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x-none" sz="2398" b="1" cap="all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2398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潛在人選</a:t>
            </a:r>
            <a:r>
              <a:rPr lang="x-none" sz="2398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以便開啟話題後，就要開始接觸他們</a:t>
            </a:r>
            <a:r>
              <a:rPr lang="zh-TW" altLang="en-US" sz="2398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x-none" sz="2398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如何聯絡？</a:t>
            </a:r>
          </a:p>
        </p:txBody>
      </p:sp>
    </p:spTree>
    <p:extLst>
      <p:ext uri="{BB962C8B-B14F-4D97-AF65-F5344CB8AC3E}">
        <p14:creationId xmlns:p14="http://schemas.microsoft.com/office/powerpoint/2010/main" val="61745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39" y="2051625"/>
            <a:ext cx="7409939" cy="330786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691" tIns="60345" rIns="120691" bIns="60345" rtlCol="0" anchor="ctr"/>
          <a:lstStyle/>
          <a:p>
            <a:pPr algn="ctr" defTabSz="1206604"/>
            <a:endParaRPr lang="en-US" sz="2398" b="1" dirty="0">
              <a:solidFill>
                <a:srgbClr val="0070C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56312" y="3"/>
            <a:ext cx="12278201" cy="6858001"/>
            <a:chOff x="-46510" y="0"/>
            <a:chExt cx="9217177" cy="51435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3263"/>
              <a:endParaRPr lang="en-US" sz="2398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6668" y="340461"/>
              <a:ext cx="9143999" cy="6226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06604">
                <a:lnSpc>
                  <a:spcPct val="120000"/>
                </a:lnSpc>
              </a:pPr>
              <a:r>
                <a:rPr lang="zh-TW" altLang="en-US" sz="3996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entury Gothic"/>
                </a:rPr>
                <a:t>你要決定如何聯絡他們</a:t>
              </a:r>
              <a:endParaRPr lang="en-US" sz="3996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-46510" y="2038841"/>
              <a:ext cx="9143999" cy="6226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06604">
                <a:lnSpc>
                  <a:spcPct val="120000"/>
                </a:lnSpc>
              </a:pPr>
              <a:r>
                <a:rPr lang="zh-TW" altLang="en-US" sz="3996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entury Gothic"/>
                </a:rPr>
                <a:t>聯絡的目的 </a:t>
              </a:r>
              <a:r>
                <a:rPr lang="en-US" sz="3996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entury Gothic"/>
                </a:rPr>
                <a:t>&amp; </a:t>
              </a:r>
              <a:r>
                <a:rPr lang="zh-TW" altLang="en-US" sz="3996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entury Gothic"/>
                </a:rPr>
                <a:t>目標</a:t>
              </a:r>
              <a:r>
                <a:rPr lang="en-US" sz="3996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entury Gothic"/>
                </a:rPr>
                <a:t>: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31242" y="1391250"/>
            <a:ext cx="9643071" cy="941837"/>
          </a:xfrm>
          <a:prstGeom prst="rect">
            <a:avLst/>
          </a:prstGeom>
          <a:noFill/>
        </p:spPr>
        <p:txBody>
          <a:bodyPr wrap="square" lIns="120691" tIns="60345" rIns="120691" bIns="60345" rtlCol="0">
            <a:spAutoFit/>
          </a:bodyPr>
          <a:lstStyle/>
          <a:p>
            <a:pPr defTabSz="603263"/>
            <a:r>
              <a:rPr lang="zh-TW" altLang="en-US" sz="2664" dirty="0">
                <a:solidFill>
                  <a:prstClr val="white"/>
                </a:solidFill>
                <a:ea typeface="微軟正黑體" panose="020B0604030504040204" pitchFamily="34" charset="-120"/>
              </a:rPr>
              <a:t>不要在忙碌的時間打給他們，例如午餐或是晚餐的時候</a:t>
            </a:r>
            <a:endParaRPr lang="en-US" sz="2664" dirty="0">
              <a:solidFill>
                <a:prstClr val="white"/>
              </a:solidFill>
              <a:ea typeface="微軟正黑體" panose="020B0604030504040204" pitchFamily="34" charset="-120"/>
            </a:endParaRPr>
          </a:p>
          <a:p>
            <a:pPr defTabSz="603263"/>
            <a:r>
              <a:rPr lang="en-US" sz="2664" dirty="0">
                <a:solidFill>
                  <a:prstClr val="white"/>
                </a:solidFill>
                <a:ea typeface="微軟正黑體" panose="020B0604030504040204" pitchFamily="34" charset="-120"/>
              </a:rPr>
              <a:t>“</a:t>
            </a:r>
            <a:r>
              <a:rPr lang="zh-TW" altLang="en-US" sz="2664" dirty="0">
                <a:solidFill>
                  <a:prstClr val="white"/>
                </a:solidFill>
                <a:ea typeface="微軟正黑體" panose="020B0604030504040204" pitchFamily="34" charset="-120"/>
              </a:rPr>
              <a:t>如果我要打電話跟他們約時間，哪一天、哪個時間會比較好</a:t>
            </a:r>
            <a:r>
              <a:rPr lang="en-US" sz="2664" dirty="0">
                <a:solidFill>
                  <a:prstClr val="white"/>
                </a:solidFill>
                <a:ea typeface="微軟正黑體" panose="020B0604030504040204" pitchFamily="34" charset="-120"/>
              </a:rPr>
              <a:t>?”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153500" y="2515446"/>
            <a:ext cx="7680048" cy="206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2"/>
          <p:cNvSpPr txBox="1"/>
          <p:nvPr/>
        </p:nvSpPr>
        <p:spPr>
          <a:xfrm>
            <a:off x="1528229" y="3748578"/>
            <a:ext cx="8628011" cy="2101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028"/>
            <a:r>
              <a:rPr lang="x-none" sz="2664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開啟話題並了解：</a:t>
            </a:r>
          </a:p>
          <a:p>
            <a:pPr defTabSz="812028"/>
            <a:endParaRPr lang="en-US" sz="2398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09021" indent="-609021" defTabSz="812028">
              <a:buFont typeface="+mj-lt"/>
              <a:buAutoNum type="arabicPeriod"/>
            </a:pPr>
            <a:r>
              <a:rPr lang="x-none" sz="2664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是否有需求？</a:t>
            </a:r>
          </a:p>
          <a:p>
            <a:pPr marL="609021" indent="-609021" defTabSz="812028">
              <a:buFont typeface="+mj-lt"/>
              <a:buAutoNum type="arabicPeriod"/>
            </a:pPr>
            <a:r>
              <a:rPr lang="x-none" sz="2664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我們可以幫助他們滿足需求嗎？</a:t>
            </a:r>
          </a:p>
          <a:p>
            <a:pPr marL="609021" indent="-609021" defTabSz="812028">
              <a:buFont typeface="+mj-lt"/>
              <a:buAutoNum type="arabicPeriod"/>
            </a:pPr>
            <a:r>
              <a:rPr lang="x-none" sz="2664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他們願意進行15分鐘諮詢嗎？</a:t>
            </a:r>
          </a:p>
        </p:txBody>
      </p:sp>
    </p:spTree>
    <p:extLst>
      <p:ext uri="{BB962C8B-B14F-4D97-AF65-F5344CB8AC3E}">
        <p14:creationId xmlns:p14="http://schemas.microsoft.com/office/powerpoint/2010/main" val="85946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172" y="156433"/>
            <a:ext cx="1177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 err="1">
                <a:solidFill>
                  <a:prstClr val="white"/>
                </a:solidFill>
                <a:ea typeface="微軟正黑體" panose="020B0604030504040204" pitchFamily="34" charset="-120"/>
              </a:rPr>
              <a:t>WebSolutions</a:t>
            </a:r>
            <a:r>
              <a:rPr lang="en-US" altLang="zh-TW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新計劃、新機會</a:t>
            </a:r>
            <a:endParaRPr lang="en-US" sz="3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390637" y="1705574"/>
            <a:ext cx="637471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600" b="1" dirty="0" smtClean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Matthew Lai</a:t>
            </a:r>
            <a:endParaRPr lang="en-US" sz="6600" b="1" dirty="0">
              <a:solidFill>
                <a:prstClr val="white"/>
              </a:solidFill>
              <a:ea typeface="華康儷中黑" panose="020B0509000000000000" pitchFamily="49" charset="-120"/>
              <a:cs typeface="Heiti TC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4173" y="802765"/>
            <a:ext cx="117783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prstClr val="white"/>
                </a:solidFill>
                <a:ea typeface="Apple LiGothic" pitchFamily="2" charset="-120"/>
              </a:rPr>
              <a:t>WebSolutions</a:t>
            </a:r>
            <a:r>
              <a:rPr lang="en-US" sz="2800" dirty="0">
                <a:solidFill>
                  <a:prstClr val="white"/>
                </a:solidFill>
                <a:ea typeface="Apple LiGothic" pitchFamily="2" charset="-120"/>
              </a:rPr>
              <a:t>: New Programs, New Opportunities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360" y="5449490"/>
            <a:ext cx="98183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</a:t>
            </a:r>
            <a:r>
              <a:rPr lang="zh-TW" altLang="en-US" sz="1000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港超連鎖™店主的</a:t>
            </a:r>
            <a:r>
              <a:rPr lang="zh-TW" altLang="en-US" sz="10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一般收入，也無意表示任何超連</a:t>
            </a:r>
            <a:r>
              <a:rPr lang="zh-TW" altLang="en-US" sz="1000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鎖™店</a:t>
            </a:r>
            <a:r>
              <a:rPr lang="zh-TW" altLang="en-US" sz="10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主皆可賺取同等收入。美安香港超連</a:t>
            </a:r>
            <a:r>
              <a:rPr lang="zh-TW" altLang="en-US" sz="1000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鎖™店</a:t>
            </a:r>
            <a:r>
              <a:rPr lang="zh-TW" altLang="en-US" sz="10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主的成功與否，取決於其在發展事業時的努力、才能與投入程度</a:t>
            </a:r>
            <a:r>
              <a:rPr lang="zh-TW" altLang="en-US" sz="1000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。</a:t>
            </a:r>
            <a:endParaRPr lang="en-US" altLang="zh-TW" sz="1000" dirty="0" smtClean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r>
              <a:rPr lang="en-US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</a:t>
            </a:r>
            <a:r>
              <a:rPr lang="en-US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income levels mentioned in the following presentation are for illustration purposes only. They are not intended to represent the income of a typical Market Hong Kong </a:t>
            </a:r>
            <a:r>
              <a:rPr lang="en-US" altLang="zh-TW" sz="1000" b="1" dirty="0" err="1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</a:t>
            </a:r>
            <a:r>
              <a:rPr lang="en-US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nor </a:t>
            </a:r>
            <a:r>
              <a:rPr lang="en-US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are </a:t>
            </a:r>
            <a:r>
              <a:rPr lang="en-US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they intended to represent that any given Independent </a:t>
            </a:r>
            <a:r>
              <a:rPr lang="en-US" altLang="zh-TW" sz="1000" b="1" dirty="0" err="1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</a:t>
            </a:r>
            <a:r>
              <a:rPr lang="en-US" altLang="zh-TW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altLang="zh-TW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Owner</a:t>
            </a:r>
            <a:r>
              <a:rPr lang="en-US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will earn income in that amount. The success of any Market Hong Kong Independent </a:t>
            </a:r>
            <a:r>
              <a:rPr lang="en-US" altLang="zh-TW" sz="1000" b="1" dirty="0" err="1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</a:t>
            </a:r>
            <a:r>
              <a:rPr lang="en-US" altLang="zh-TW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altLang="zh-TW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Owner</a:t>
            </a:r>
            <a:r>
              <a:rPr lang="en-US" sz="1000" b="1" dirty="0" smtClean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will depend upon the amount of hard work, talent, and dedication which he or she devotes to building his or her Market Hong Kong Business.</a:t>
            </a:r>
            <a:endParaRPr lang="en-US" sz="10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3537" r="3311" b="3829"/>
          <a:stretch/>
        </p:blipFill>
        <p:spPr bwMode="auto">
          <a:xfrm>
            <a:off x="10274718" y="5449490"/>
            <a:ext cx="981276" cy="981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813412" y="2596243"/>
            <a:ext cx="7663543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主管經理級</a:t>
            </a:r>
          </a:p>
          <a:p>
            <a:pPr algn="ctr">
              <a:spcBef>
                <a:spcPts val="1200"/>
              </a:spcBef>
              <a:defRPr/>
            </a:pPr>
            <a:r>
              <a:rPr lang="en-US" altLang="zh-TW" sz="3600" dirty="0" smtClean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Master Coordinator</a:t>
            </a:r>
            <a:endParaRPr lang="en-US" altLang="zh-TW" sz="3600" dirty="0">
              <a:solidFill>
                <a:prstClr val="white"/>
              </a:solidFill>
              <a:ea typeface="華康儷中黑" panose="020B0509000000000000" pitchFamily="49" charset="-120"/>
              <a:cs typeface="Heiti TC Light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847858" y="4084882"/>
            <a:ext cx="54965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defRPr/>
            </a:pPr>
            <a:r>
              <a:rPr lang="zh-TW" altLang="en-US" sz="28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四個佣金週期共賺取</a:t>
            </a:r>
            <a:r>
              <a:rPr lang="en-US" altLang="zh-TW" sz="28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HK$16,100</a:t>
            </a:r>
          </a:p>
          <a:p>
            <a:pPr algn="ctr">
              <a:lnSpc>
                <a:spcPts val="1800"/>
              </a:lnSpc>
              <a:spcBef>
                <a:spcPts val="1200"/>
              </a:spcBef>
              <a:defRPr/>
            </a:pPr>
            <a:r>
              <a:rPr lang="en-US" sz="2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HK$16,100 in 4 Commission weeks</a:t>
            </a:r>
          </a:p>
        </p:txBody>
      </p:sp>
      <p:pic>
        <p:nvPicPr>
          <p:cNvPr id="5122" name="Picture 2" descr="M:\Events\Convention\Leadership School\LS2017\Speakers Photo\MatthewLA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t="8686" r="6508" b="15227"/>
          <a:stretch/>
        </p:blipFill>
        <p:spPr bwMode="auto">
          <a:xfrm>
            <a:off x="1819650" y="1413162"/>
            <a:ext cx="2764226" cy="357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24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065" t="9106" b="18943"/>
          <a:stretch/>
        </p:blipFill>
        <p:spPr>
          <a:xfrm>
            <a:off x="-510682" y="-142609"/>
            <a:ext cx="13177963" cy="741260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41357" y="5175490"/>
            <a:ext cx="11820940" cy="1364541"/>
          </a:xfrm>
          <a:prstGeom prst="rect">
            <a:avLst/>
          </a:prstGeom>
          <a:solidFill>
            <a:srgbClr val="00B0F0">
              <a:alpha val="8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x-none" sz="3467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諮詢</a:t>
            </a:r>
            <a:r>
              <a:rPr lang="en" sz="34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34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24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排定一個15分鐘諮詢</a:t>
            </a:r>
          </a:p>
          <a:p>
            <a:pPr algn="ctr"/>
            <a:r>
              <a:rPr lang="x-none" sz="24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網站設計與管理</a:t>
            </a:r>
            <a:r>
              <a:rPr lang="x-none" sz="2400" b="1" cap="all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x-none" sz="2400" b="1" cap="all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數位與</a:t>
            </a:r>
            <a:r>
              <a:rPr lang="zh-CN" altLang="en-US" sz="2400" b="1" cap="all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社交媒體</a:t>
            </a:r>
            <a:r>
              <a:rPr lang="x-none" sz="2400" b="1" cap="all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行銷 </a:t>
            </a:r>
            <a:endParaRPr lang="x-none" sz="2400" b="1" cap="all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133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175" y="1"/>
            <a:ext cx="12192000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41357" y="5175490"/>
            <a:ext cx="11820940" cy="1364541"/>
          </a:xfrm>
          <a:prstGeom prst="rect">
            <a:avLst/>
          </a:prstGeom>
          <a:solidFill>
            <a:srgbClr val="00B0F0">
              <a:alpha val="8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3467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成功銷售</a:t>
            </a:r>
            <a:r>
              <a:rPr lang="en" sz="3467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3467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24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與產品專員預約銷售會談</a:t>
            </a:r>
          </a:p>
          <a:p>
            <a:pPr algn="ctr"/>
            <a:r>
              <a:rPr lang="x-none" sz="2400" b="1" cap="all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他們會為</a:t>
            </a:r>
            <a:r>
              <a:rPr lang="zh-CN" altLang="en-US" sz="2400" b="1" cap="all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x-none" sz="2400" b="1" cap="all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完成銷售</a:t>
            </a:r>
            <a:endParaRPr lang="x-none" sz="2400" b="1" cap="all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030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54005"/>
          <a:stretch/>
        </p:blipFill>
        <p:spPr>
          <a:xfrm>
            <a:off x="1012602" y="1203950"/>
            <a:ext cx="4031186" cy="21717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CC7710D6-4081-4DCF-821A-65897BC032B6}"/>
              </a:ext>
            </a:extLst>
          </p:cNvPr>
          <p:cNvGrpSpPr/>
          <p:nvPr/>
        </p:nvGrpSpPr>
        <p:grpSpPr>
          <a:xfrm flipH="1">
            <a:off x="6016219" y="342688"/>
            <a:ext cx="5887995" cy="1412538"/>
            <a:chOff x="-1630706" y="381186"/>
            <a:chExt cx="4126421" cy="53484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445C44B8-6C72-4ADF-AFBE-0BA4978121CF}"/>
                </a:ext>
              </a:extLst>
            </p:cNvPr>
            <p:cNvSpPr/>
            <p:nvPr/>
          </p:nvSpPr>
          <p:spPr>
            <a:xfrm>
              <a:off x="-1630706" y="382631"/>
              <a:ext cx="3824993" cy="533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cap="all" dirty="0">
                  <a:solidFill>
                    <a:prstClr val="white"/>
                  </a:solidFill>
                  <a:ea typeface="ＭＳ Ｐゴシック" charset="0"/>
                </a:rPr>
                <a:t>案例研究</a:t>
              </a:r>
              <a:r>
                <a:rPr lang="en-US" sz="2400" b="1" cap="all" dirty="0">
                  <a:solidFill>
                    <a:prstClr val="white"/>
                  </a:solidFill>
                  <a:ea typeface="ＭＳ Ｐゴシック" charset="0"/>
                </a:rPr>
                <a:t>: </a:t>
              </a:r>
              <a:r>
                <a:rPr lang="zh-TW" altLang="en-US" sz="2400" b="1" cap="all" dirty="0">
                  <a:solidFill>
                    <a:prstClr val="white"/>
                  </a:solidFill>
                  <a:ea typeface="ＭＳ Ｐゴシック" charset="0"/>
                </a:rPr>
                <a:t>使</a:t>
              </a:r>
              <a:r>
                <a:rPr lang="zh-TW" altLang="en-US" sz="2400" b="1" cap="all" dirty="0" smtClean="0">
                  <a:solidFill>
                    <a:prstClr val="white"/>
                  </a:solidFill>
                  <a:ea typeface="ＭＳ Ｐゴシック" charset="0"/>
                </a:rPr>
                <a:t>用網絡中</a:t>
              </a:r>
              <a:r>
                <a:rPr lang="zh-TW" altLang="en-US" sz="2400" b="1" cap="all" dirty="0">
                  <a:solidFill>
                    <a:prstClr val="white"/>
                  </a:solidFill>
                  <a:ea typeface="ＭＳ Ｐゴシック" charset="0"/>
                </a:rPr>
                <a:t>心後</a:t>
              </a:r>
              <a:r>
                <a:rPr lang="en-US" sz="2400" b="1" cap="all" dirty="0">
                  <a:solidFill>
                    <a:prstClr val="white"/>
                  </a:solidFill>
                  <a:ea typeface="ＭＳ Ｐゴシック" charset="0"/>
                </a:rPr>
                <a:t/>
              </a:r>
              <a:br>
                <a:rPr lang="en-US" sz="2400" b="1" cap="all" dirty="0">
                  <a:solidFill>
                    <a:prstClr val="white"/>
                  </a:solidFill>
                  <a:ea typeface="ＭＳ Ｐゴシック" charset="0"/>
                </a:rPr>
              </a:br>
              <a:endParaRPr 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="" xmlns:a16="http://schemas.microsoft.com/office/drawing/2014/main" id="{52D108A3-D1F6-403D-941A-86B6BEDCA2DB}"/>
                </a:ext>
              </a:extLst>
            </p:cNvPr>
            <p:cNvSpPr/>
            <p:nvPr/>
          </p:nvSpPr>
          <p:spPr>
            <a:xfrm flipV="1">
              <a:off x="2190915" y="381186"/>
              <a:ext cx="304800" cy="5334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0" name="群組 5">
            <a:extLst>
              <a:ext uri="{FF2B5EF4-FFF2-40B4-BE49-F238E27FC236}">
                <a16:creationId xmlns="" xmlns:a16="http://schemas.microsoft.com/office/drawing/2014/main" id="{4EB57357-10D7-41FD-B16F-D58C6AB79EFB}"/>
              </a:ext>
            </a:extLst>
          </p:cNvPr>
          <p:cNvGrpSpPr/>
          <p:nvPr/>
        </p:nvGrpSpPr>
        <p:grpSpPr>
          <a:xfrm>
            <a:off x="-427183" y="-166313"/>
            <a:ext cx="13236485" cy="7675202"/>
            <a:chOff x="-3166819" y="3924811"/>
            <a:chExt cx="9927365" cy="5756402"/>
          </a:xfrm>
        </p:grpSpPr>
        <p:grpSp>
          <p:nvGrpSpPr>
            <p:cNvPr id="31" name="Group 25">
              <a:extLst>
                <a:ext uri="{FF2B5EF4-FFF2-40B4-BE49-F238E27FC236}">
                  <a16:creationId xmlns="" xmlns:a16="http://schemas.microsoft.com/office/drawing/2014/main" id="{FC62D98F-1890-4C32-85FA-7B521236BB9B}"/>
                </a:ext>
              </a:extLst>
            </p:cNvPr>
            <p:cNvGrpSpPr/>
            <p:nvPr/>
          </p:nvGrpSpPr>
          <p:grpSpPr>
            <a:xfrm>
              <a:off x="-3166819" y="3924811"/>
              <a:ext cx="9663193" cy="5756402"/>
              <a:chOff x="-2272445" y="4298549"/>
              <a:chExt cx="9663193" cy="5756402"/>
            </a:xfrm>
          </p:grpSpPr>
          <p:pic>
            <p:nvPicPr>
              <p:cNvPr id="37" name="Picture 31">
                <a:extLst>
                  <a:ext uri="{FF2B5EF4-FFF2-40B4-BE49-F238E27FC236}">
                    <a16:creationId xmlns="" xmlns:a16="http://schemas.microsoft.com/office/drawing/2014/main" id="{8E02D736-B920-4253-BB1E-E4943796BF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980" b="89980" l="4075" r="99085">
                            <a14:foregroundMark x1="15300" y1="61804" x2="15300" y2="61804"/>
                            <a14:foregroundMark x1="4091" y1="72425" x2="4091" y2="72425"/>
                            <a14:foregroundMark x1="83785" y1="38437" x2="83785" y2="38437"/>
                            <a14:foregroundMark x1="81357" y1="42485" x2="81357" y2="42485"/>
                          </a14:backgroundRemoval>
                        </a14:imgEffect>
                      </a14:imgLayer>
                    </a14:imgProps>
                  </a:ext>
                </a:extLst>
              </a:blip>
              <a:srcRect l="57359" b="11349"/>
              <a:stretch/>
            </p:blipFill>
            <p:spPr>
              <a:xfrm>
                <a:off x="-2272445" y="4298549"/>
                <a:ext cx="4849966" cy="4183796"/>
              </a:xfrm>
              <a:prstGeom prst="rect">
                <a:avLst/>
              </a:prstGeom>
            </p:spPr>
          </p:pic>
          <p:pic>
            <p:nvPicPr>
              <p:cNvPr id="41" name="Picture 35">
                <a:extLst>
                  <a:ext uri="{FF2B5EF4-FFF2-40B4-BE49-F238E27FC236}">
                    <a16:creationId xmlns="" xmlns:a16="http://schemas.microsoft.com/office/drawing/2014/main" id="{8216ECCF-E7B0-41D6-8B99-59299560BE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341" b="94309" l="9829" r="62265">
                            <a14:foregroundMark x1="15151" y1="51583" x2="9845" y2="50501"/>
                            <a14:foregroundMark x1="35157" y1="37355" x2="28638" y2="38798"/>
                            <a14:foregroundMark x1="12273" y1="50501" x2="12273" y2="50501"/>
                            <a14:backgroundMark x1="30151" y1="38437" x2="30151" y2="38437"/>
                            <a14:backgroundMark x1="31216" y1="38798" x2="31216" y2="38798"/>
                          </a14:backgroundRemoval>
                        </a14:imgEffect>
                      </a14:imgLayer>
                    </a14:imgProps>
                  </a:ext>
                </a:extLst>
              </a:blip>
              <a:srcRect l="9999" t="37419" r="74906" b="10288"/>
              <a:stretch/>
            </p:blipFill>
            <p:spPr>
              <a:xfrm>
                <a:off x="5304997" y="5936582"/>
                <a:ext cx="2085751" cy="2998269"/>
              </a:xfrm>
              <a:prstGeom prst="rect">
                <a:avLst/>
              </a:prstGeom>
            </p:spPr>
          </p:pic>
          <p:pic>
            <p:nvPicPr>
              <p:cNvPr id="39" name="Picture 33">
                <a:extLst>
                  <a:ext uri="{FF2B5EF4-FFF2-40B4-BE49-F238E27FC236}">
                    <a16:creationId xmlns="" xmlns:a16="http://schemas.microsoft.com/office/drawing/2014/main" id="{2EFA5B59-4EED-406E-A00C-9233A33938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8474" b="90562" l="24000" r="62083"/>
                        </a14:imgEffect>
                      </a14:imgLayer>
                    </a14:imgProps>
                  </a:ext>
                </a:extLst>
              </a:blip>
              <a:srcRect l="23962" t="9509" r="38490"/>
              <a:stretch/>
            </p:blipFill>
            <p:spPr>
              <a:xfrm>
                <a:off x="1602184" y="5783603"/>
                <a:ext cx="4270546" cy="4271348"/>
              </a:xfrm>
              <a:prstGeom prst="rect">
                <a:avLst/>
              </a:prstGeom>
            </p:spPr>
          </p:pic>
        </p:grpSp>
        <p:sp>
          <p:nvSpPr>
            <p:cNvPr id="33" name="Rectangle 27">
              <a:extLst>
                <a:ext uri="{FF2B5EF4-FFF2-40B4-BE49-F238E27FC236}">
                  <a16:creationId xmlns="" xmlns:a16="http://schemas.microsoft.com/office/drawing/2014/main" id="{65C40D51-12DB-48C6-8C3F-BB3BCAEB6183}"/>
                </a:ext>
              </a:extLst>
            </p:cNvPr>
            <p:cNvSpPr/>
            <p:nvPr/>
          </p:nvSpPr>
          <p:spPr>
            <a:xfrm>
              <a:off x="2645746" y="4861962"/>
              <a:ext cx="4114800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200" b="1" cap="all" dirty="0">
                  <a:solidFill>
                    <a:prstClr val="white"/>
                  </a:solidFill>
                  <a:ea typeface="ＭＳ Ｐゴシック" charset="0"/>
                </a:rPr>
                <a:t>活髮社</a:t>
              </a:r>
              <a:endParaRPr lang="en-US" sz="3200" b="1" cap="all" dirty="0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A7A2057-B3B1-4103-ACB6-7C6B32CB9D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369" y="650894"/>
            <a:ext cx="5133975" cy="280987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E001D458-9F60-4D77-9FEC-B84D5561FF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7750" y="3624350"/>
            <a:ext cx="3998322" cy="25422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EE1D4492-23CB-44B4-9BE0-31FDB728DD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79948" y="2849959"/>
            <a:ext cx="1824266" cy="2415923"/>
          </a:xfrm>
          <a:prstGeom prst="rect">
            <a:avLst/>
          </a:prstGeom>
        </p:spPr>
      </p:pic>
      <p:sp>
        <p:nvSpPr>
          <p:cNvPr id="40" name="Text Placeholder 3">
            <a:extLst>
              <a:ext uri="{FF2B5EF4-FFF2-40B4-BE49-F238E27FC236}">
                <a16:creationId xmlns="" xmlns:a16="http://schemas.microsoft.com/office/drawing/2014/main" id="{FDE88E88-40EF-42BC-BEDC-05027AB23E4F}"/>
              </a:ext>
            </a:extLst>
          </p:cNvPr>
          <p:cNvSpPr txBox="1">
            <a:spLocks/>
          </p:cNvSpPr>
          <p:nvPr/>
        </p:nvSpPr>
        <p:spPr>
          <a:xfrm>
            <a:off x="542460" y="3721219"/>
            <a:ext cx="4378313" cy="297454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prstClr val="black"/>
                </a:solidFill>
                <a:ea typeface="微軟正黑體" panose="020B0604030504040204" pitchFamily="34" charset="-120"/>
              </a:rPr>
              <a:t>網站銷售 </a:t>
            </a:r>
            <a:r>
              <a:rPr lang="zh-TW" altLang="en-US" sz="3600" dirty="0">
                <a:solidFill>
                  <a:srgbClr val="FF0000"/>
                </a:solidFill>
                <a:ea typeface="微軟正黑體" panose="020B0604030504040204" pitchFamily="34" charset="-120"/>
              </a:rPr>
              <a:t>＄</a:t>
            </a:r>
            <a:r>
              <a:rPr lang="en-US" altLang="zh-TW" sz="3600" dirty="0">
                <a:solidFill>
                  <a:srgbClr val="FF0000"/>
                </a:solidFill>
                <a:ea typeface="微軟正黑體" panose="020B0604030504040204" pitchFamily="34" charset="-120"/>
              </a:rPr>
              <a:t>20000</a:t>
            </a:r>
          </a:p>
          <a:p>
            <a:r>
              <a:rPr lang="zh-TW" altLang="en-US" sz="3600" dirty="0">
                <a:solidFill>
                  <a:prstClr val="black"/>
                </a:solidFill>
                <a:ea typeface="微軟正黑體" panose="020B0604030504040204" pitchFamily="34" charset="-120"/>
              </a:rPr>
              <a:t>零售利潤 </a:t>
            </a:r>
            <a:r>
              <a:rPr lang="zh-TW" altLang="en-US" sz="3600" dirty="0">
                <a:solidFill>
                  <a:srgbClr val="FF0000"/>
                </a:solidFill>
                <a:ea typeface="微軟正黑體" panose="020B0604030504040204" pitchFamily="34" charset="-120"/>
              </a:rPr>
              <a:t>＄</a:t>
            </a:r>
            <a:r>
              <a:rPr lang="en-US" altLang="zh-TW" sz="3600" dirty="0">
                <a:solidFill>
                  <a:srgbClr val="FF0000"/>
                </a:solidFill>
                <a:ea typeface="微軟正黑體" panose="020B0604030504040204" pitchFamily="34" charset="-120"/>
              </a:rPr>
              <a:t>12123</a:t>
            </a:r>
          </a:p>
          <a:p>
            <a:r>
              <a:rPr lang="zh-TW" altLang="en-US" sz="3600" dirty="0">
                <a:solidFill>
                  <a:prstClr val="black"/>
                </a:solidFill>
                <a:ea typeface="微軟正黑體" panose="020B0604030504040204" pitchFamily="34" charset="-120"/>
              </a:rPr>
              <a:t>網站銷售 </a:t>
            </a:r>
            <a:r>
              <a:rPr lang="en-GB" altLang="zh-TW" sz="3600" dirty="0">
                <a:solidFill>
                  <a:prstClr val="black"/>
                </a:solidFill>
                <a:ea typeface="微軟正黑體" panose="020B0604030504040204" pitchFamily="34" charset="-120"/>
              </a:rPr>
              <a:t> </a:t>
            </a:r>
            <a:r>
              <a:rPr lang="en-US" altLang="zh-TW" sz="3600" dirty="0">
                <a:solidFill>
                  <a:srgbClr val="0070C0"/>
                </a:solidFill>
                <a:ea typeface="微軟正黑體" panose="020B0604030504040204" pitchFamily="34" charset="-120"/>
              </a:rPr>
              <a:t>200 BV</a:t>
            </a:r>
          </a:p>
          <a:p>
            <a:r>
              <a:rPr lang="zh-TW" altLang="en-US" sz="3600" dirty="0">
                <a:solidFill>
                  <a:prstClr val="black"/>
                </a:solidFill>
                <a:ea typeface="微軟正黑體" panose="020B0604030504040204" pitchFamily="34" charset="-120"/>
              </a:rPr>
              <a:t>循環業積 </a:t>
            </a:r>
            <a:r>
              <a:rPr lang="en-US" altLang="zh-TW" sz="3600" dirty="0">
                <a:solidFill>
                  <a:prstClr val="black"/>
                </a:solidFill>
                <a:ea typeface="微軟正黑體" panose="020B0604030504040204" pitchFamily="34" charset="-120"/>
              </a:rPr>
              <a:t>   </a:t>
            </a:r>
            <a:r>
              <a:rPr lang="en-US" altLang="zh-TW" sz="3600" dirty="0">
                <a:solidFill>
                  <a:srgbClr val="0070C0"/>
                </a:solidFill>
                <a:ea typeface="微軟正黑體" panose="020B0604030504040204" pitchFamily="34" charset="-120"/>
              </a:rPr>
              <a:t>30 BV</a:t>
            </a:r>
            <a:r>
              <a:rPr lang="en-US" sz="3600" dirty="0">
                <a:solidFill>
                  <a:srgbClr val="0070C0"/>
                </a:solidFill>
                <a:ea typeface="微軟正黑體" panose="020B0604030504040204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693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3" y="1285737"/>
            <a:ext cx="2318194" cy="300001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67620" y="336335"/>
            <a:ext cx="11288111" cy="906827"/>
            <a:chOff x="5880538" y="252248"/>
            <a:chExt cx="3011214" cy="680120"/>
          </a:xfrm>
        </p:grpSpPr>
        <p:sp>
          <p:nvSpPr>
            <p:cNvPr id="5" name="Rectangle 4"/>
            <p:cNvSpPr/>
            <p:nvPr/>
          </p:nvSpPr>
          <p:spPr>
            <a:xfrm>
              <a:off x="5880538" y="252248"/>
              <a:ext cx="3011214" cy="68012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564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975131" y="323220"/>
              <a:ext cx="2822028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564"/>
              <a:r>
                <a:rPr lang="zh-TW" altLang="en-US" sz="40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新資源</a:t>
              </a:r>
              <a:endParaRPr lang="en-US" sz="4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408736" y="4432640"/>
            <a:ext cx="4538889" cy="2067229"/>
          </a:xfrm>
          <a:prstGeom prst="rect">
            <a:avLst/>
          </a:prstGeom>
        </p:spPr>
        <p:txBody>
          <a:bodyPr wrap="square" lIns="91278" tIns="45718" rIns="91278" bIns="45718">
            <a:spAutoFit/>
          </a:bodyPr>
          <a:lstStyle/>
          <a:p>
            <a:pPr marL="121698" defTabSz="912564">
              <a:spcAft>
                <a:spcPts val="1600"/>
              </a:spcAft>
              <a:buSzPts val="1000"/>
              <a:tabLst>
                <a:tab pos="608275" algn="l"/>
              </a:tabLst>
            </a:pPr>
            <a:r>
              <a:rPr lang="zh-TW" alt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ea typeface="微軟正黑體" panose="020B0604030504040204" pitchFamily="34" charset="-120"/>
              </a:rPr>
              <a:t>行銷手冊</a:t>
            </a:r>
            <a:endParaRPr lang="en-US" sz="2100" dirty="0">
              <a:solidFill>
                <a:prstClr val="black">
                  <a:lumMod val="85000"/>
                  <a:lumOff val="15000"/>
                </a:prstClr>
              </a:solidFill>
              <a:ea typeface="微軟正黑體" panose="020B0604030504040204" pitchFamily="34" charset="-120"/>
            </a:endParaRPr>
          </a:p>
          <a:p>
            <a:pPr marL="190170" indent="-342250" defTabSz="912564">
              <a:spcAft>
                <a:spcPts val="400"/>
              </a:spcAft>
              <a:buSzPts val="1000"/>
              <a:buFont typeface="Arial" charset="0"/>
              <a:buChar char="•"/>
              <a:tabLst>
                <a:tab pos="608275" algn="l"/>
              </a:tabLst>
            </a:pPr>
            <a:r>
              <a:rPr lang="zh-TW" altLang="en-US" sz="2100" dirty="0">
                <a:solidFill>
                  <a:prstClr val="black">
                    <a:lumMod val="85000"/>
                    <a:lumOff val="15000"/>
                  </a:prstClr>
                </a:solidFill>
                <a:ea typeface="微軟正黑體" panose="020B0604030504040204" pitchFamily="34" charset="-120"/>
              </a:rPr>
              <a:t>統計</a:t>
            </a:r>
            <a:r>
              <a:rPr lang="en-US" sz="2100" dirty="0">
                <a:solidFill>
                  <a:prstClr val="black">
                    <a:lumMod val="85000"/>
                    <a:lumOff val="15000"/>
                  </a:prstClr>
                </a:solidFill>
                <a:ea typeface="微軟正黑體" panose="020B0604030504040204" pitchFamily="34" charset="-120"/>
              </a:rPr>
              <a:t> &amp; </a:t>
            </a:r>
            <a:r>
              <a:rPr lang="zh-TW" altLang="en-US" sz="2100" dirty="0">
                <a:solidFill>
                  <a:prstClr val="black">
                    <a:lumMod val="85000"/>
                    <a:lumOff val="15000"/>
                  </a:prstClr>
                </a:solidFill>
                <a:ea typeface="微軟正黑體" panose="020B0604030504040204" pitchFamily="34" charset="-120"/>
              </a:rPr>
              <a:t>定義</a:t>
            </a:r>
            <a:endParaRPr lang="en-US" sz="2100" dirty="0">
              <a:solidFill>
                <a:prstClr val="black">
                  <a:lumMod val="85000"/>
                  <a:lumOff val="15000"/>
                </a:prstClr>
              </a:solidFill>
              <a:ea typeface="微軟正黑體" panose="020B0604030504040204" pitchFamily="34" charset="-120"/>
            </a:endParaRPr>
          </a:p>
          <a:p>
            <a:pPr marL="190170" indent="-342250" defTabSz="912564">
              <a:spcAft>
                <a:spcPts val="400"/>
              </a:spcAft>
              <a:buSzPts val="1000"/>
              <a:buFont typeface="Arial" charset="0"/>
              <a:buChar char="•"/>
              <a:tabLst>
                <a:tab pos="608275" algn="l"/>
              </a:tabLst>
            </a:pPr>
            <a:r>
              <a:rPr lang="zh-TW" altLang="en-US" sz="2100" dirty="0">
                <a:solidFill>
                  <a:prstClr val="black">
                    <a:lumMod val="85000"/>
                    <a:lumOff val="15000"/>
                  </a:prstClr>
                </a:solidFill>
                <a:ea typeface="微軟正黑體" panose="020B0604030504040204" pitchFamily="34" charset="-120"/>
              </a:rPr>
              <a:t>產業特定建議</a:t>
            </a:r>
            <a:endParaRPr lang="en-US" sz="2100" dirty="0">
              <a:solidFill>
                <a:prstClr val="black">
                  <a:lumMod val="85000"/>
                  <a:lumOff val="15000"/>
                </a:prstClr>
              </a:solidFill>
              <a:ea typeface="微軟正黑體" panose="020B0604030504040204" pitchFamily="34" charset="-120"/>
            </a:endParaRPr>
          </a:p>
          <a:p>
            <a:pPr marL="190170" indent="-342250" defTabSz="912564">
              <a:spcAft>
                <a:spcPts val="400"/>
              </a:spcAft>
              <a:buSzPts val="1000"/>
              <a:buFont typeface="Arial" charset="0"/>
              <a:buChar char="•"/>
              <a:tabLst>
                <a:tab pos="608275" algn="l"/>
              </a:tabLst>
            </a:pPr>
            <a:r>
              <a:rPr lang="zh-TW" altLang="en-US" sz="21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微軟正黑體" panose="020B0604030504040204" pitchFamily="34" charset="-120"/>
              </a:rPr>
              <a:t>網絡中</a:t>
            </a:r>
            <a:r>
              <a:rPr lang="zh-TW" altLang="en-US" sz="2100" dirty="0">
                <a:solidFill>
                  <a:prstClr val="black">
                    <a:lumMod val="85000"/>
                    <a:lumOff val="15000"/>
                  </a:prstClr>
                </a:solidFill>
                <a:ea typeface="微軟正黑體" panose="020B0604030504040204" pitchFamily="34" charset="-120"/>
              </a:rPr>
              <a:t>心</a:t>
            </a:r>
            <a:r>
              <a:rPr lang="en-US" sz="2100" dirty="0">
                <a:solidFill>
                  <a:prstClr val="black">
                    <a:lumMod val="85000"/>
                    <a:lumOff val="15000"/>
                  </a:prstClr>
                </a:solidFill>
                <a:ea typeface="微軟正黑體" panose="020B0604030504040204" pitchFamily="34" charset="-120"/>
              </a:rPr>
              <a:t> &amp; </a:t>
            </a:r>
            <a:r>
              <a:rPr lang="zh-TW" altLang="en-US" sz="21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微軟正黑體" panose="020B0604030504040204" pitchFamily="34" charset="-120"/>
              </a:rPr>
              <a:t>網絡中</a:t>
            </a:r>
            <a:r>
              <a:rPr lang="zh-TW" altLang="en-US" sz="2100" dirty="0">
                <a:solidFill>
                  <a:prstClr val="black">
                    <a:lumMod val="85000"/>
                    <a:lumOff val="15000"/>
                  </a:prstClr>
                </a:solidFill>
                <a:ea typeface="微軟正黑體" panose="020B0604030504040204" pitchFamily="34" charset="-120"/>
              </a:rPr>
              <a:t>心專業人士</a:t>
            </a:r>
            <a:endParaRPr lang="en-US" sz="2100" dirty="0">
              <a:solidFill>
                <a:prstClr val="black">
                  <a:lumMod val="85000"/>
                  <a:lumOff val="15000"/>
                </a:prstClr>
              </a:solidFill>
              <a:ea typeface="微軟正黑體" panose="020B0604030504040204" pitchFamily="34" charset="-120"/>
            </a:endParaRPr>
          </a:p>
          <a:p>
            <a:pPr marL="121698" defTabSz="912564">
              <a:spcAft>
                <a:spcPts val="1600"/>
              </a:spcAft>
              <a:buSzPts val="1000"/>
              <a:tabLst>
                <a:tab pos="608275" algn="l"/>
              </a:tabLst>
            </a:pPr>
            <a:r>
              <a:rPr lang="zh-TW" altLang="en-US" sz="2100" dirty="0">
                <a:solidFill>
                  <a:srgbClr val="00B0F0"/>
                </a:solidFill>
                <a:ea typeface="微軟正黑體" panose="020B0604030504040204" pitchFamily="34" charset="-120"/>
              </a:rPr>
              <a:t>下載</a:t>
            </a:r>
            <a:r>
              <a:rPr lang="en-US" sz="2100" dirty="0">
                <a:solidFill>
                  <a:srgbClr val="00B0F0"/>
                </a:solidFill>
                <a:ea typeface="微軟正黑體" panose="020B0604030504040204" pitchFamily="34" charset="-120"/>
              </a:rPr>
              <a:t>: </a:t>
            </a:r>
            <a:r>
              <a:rPr lang="en-US" sz="2100" u="sng" dirty="0">
                <a:solidFill>
                  <a:prstClr val="black">
                    <a:lumMod val="85000"/>
                    <a:lumOff val="15000"/>
                  </a:prstClr>
                </a:solidFill>
                <a:ea typeface="微軟正黑體" panose="020B0604030504040204" pitchFamily="34" charset="-120"/>
              </a:rPr>
              <a:t>www.mawc411.com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457371" y="4432528"/>
            <a:ext cx="4216592" cy="1590175"/>
          </a:xfrm>
          <a:prstGeom prst="rect">
            <a:avLst/>
          </a:prstGeom>
        </p:spPr>
        <p:txBody>
          <a:bodyPr wrap="square" lIns="91278" tIns="45718" rIns="91278" bIns="45718">
            <a:spAutoFit/>
          </a:bodyPr>
          <a:lstStyle/>
          <a:p>
            <a:pPr marL="121698" defTabSz="912564">
              <a:spcAft>
                <a:spcPts val="1600"/>
              </a:spcAft>
              <a:buSzPts val="1000"/>
              <a:tabLst>
                <a:tab pos="608275" algn="l"/>
              </a:tabLst>
            </a:pPr>
            <a:r>
              <a:rPr lang="zh-TW" alt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ea typeface="微軟正黑體" panose="020B0604030504040204" pitchFamily="34" charset="-120"/>
              </a:rPr>
              <a:t>比較分析表</a:t>
            </a:r>
            <a:r>
              <a: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ea typeface="微軟正黑體" panose="020B0604030504040204" pitchFamily="34" charset="-120"/>
              </a:rPr>
              <a:t/>
            </a:r>
            <a:br>
              <a: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ea typeface="微軟正黑體" panose="020B0604030504040204" pitchFamily="34" charset="-120"/>
              </a:rPr>
            </a:br>
            <a:r>
              <a:rPr lang="zh-TW" altLang="en-US" sz="2100" dirty="0">
                <a:solidFill>
                  <a:prstClr val="black">
                    <a:lumMod val="85000"/>
                    <a:lumOff val="15000"/>
                  </a:prstClr>
                </a:solidFill>
                <a:ea typeface="微軟正黑體" panose="020B0604030504040204" pitchFamily="34" charset="-120"/>
              </a:rPr>
              <a:t>競爭分析</a:t>
            </a:r>
            <a:endParaRPr lang="en-US" sz="2100" dirty="0">
              <a:solidFill>
                <a:prstClr val="black">
                  <a:lumMod val="85000"/>
                  <a:lumOff val="15000"/>
                </a:prstClr>
              </a:solidFill>
              <a:ea typeface="微軟正黑體" panose="020B0604030504040204" pitchFamily="34" charset="-120"/>
            </a:endParaRPr>
          </a:p>
          <a:p>
            <a:pPr marL="121698" defTabSz="912564">
              <a:spcAft>
                <a:spcPts val="1600"/>
              </a:spcAft>
              <a:buSzPts val="1000"/>
              <a:tabLst>
                <a:tab pos="608275" algn="l"/>
              </a:tabLst>
            </a:pPr>
            <a:r>
              <a:rPr lang="zh-TW" altLang="en-US" sz="2100" dirty="0">
                <a:solidFill>
                  <a:srgbClr val="00B0F0"/>
                </a:solidFill>
                <a:ea typeface="微軟正黑體" panose="020B0604030504040204" pitchFamily="34" charset="-120"/>
              </a:rPr>
              <a:t>下載</a:t>
            </a:r>
            <a:r>
              <a:rPr lang="en-US" sz="2100" dirty="0">
                <a:solidFill>
                  <a:srgbClr val="00B0F0"/>
                </a:solidFill>
                <a:ea typeface="微軟正黑體" panose="020B0604030504040204" pitchFamily="34" charset="-120"/>
              </a:rPr>
              <a:t>:</a:t>
            </a:r>
            <a:br>
              <a:rPr lang="en-US" sz="2100" dirty="0">
                <a:solidFill>
                  <a:srgbClr val="00B0F0"/>
                </a:solidFill>
                <a:ea typeface="微軟正黑體" panose="020B0604030504040204" pitchFamily="34" charset="-120"/>
              </a:rPr>
            </a:br>
            <a:r>
              <a:rPr lang="en-US" sz="2100" dirty="0">
                <a:solidFill>
                  <a:srgbClr val="00B0F0"/>
                </a:solidFill>
                <a:ea typeface="微軟正黑體" panose="020B0604030504040204" pitchFamily="34" charset="-120"/>
              </a:rPr>
              <a:t> </a:t>
            </a:r>
            <a:r>
              <a:rPr lang="en-US" sz="2100" u="sng" dirty="0">
                <a:solidFill>
                  <a:prstClr val="black">
                    <a:lumMod val="85000"/>
                    <a:lumOff val="15000"/>
                  </a:prstClr>
                </a:solidFill>
                <a:ea typeface="微軟正黑體" panose="020B0604030504040204" pitchFamily="34" charset="-120"/>
              </a:rPr>
              <a:t>www.mawc411.com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145767" y="4432531"/>
            <a:ext cx="3046236" cy="1913340"/>
          </a:xfrm>
          <a:prstGeom prst="rect">
            <a:avLst/>
          </a:prstGeom>
        </p:spPr>
        <p:txBody>
          <a:bodyPr wrap="square" lIns="91278" tIns="45718" rIns="91278" bIns="45718">
            <a:spAutoFit/>
          </a:bodyPr>
          <a:lstStyle/>
          <a:p>
            <a:pPr marL="121698" defTabSz="912564">
              <a:spcAft>
                <a:spcPts val="1600"/>
              </a:spcAft>
              <a:buSzPts val="1000"/>
              <a:tabLst>
                <a:tab pos="608275" algn="l"/>
              </a:tabLst>
            </a:pPr>
            <a:r>
              <a:rPr lang="zh-TW" alt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ea typeface="微軟正黑體" panose="020B0604030504040204" pitchFamily="34" charset="-120"/>
              </a:rPr>
              <a:t>歡迎手冊</a:t>
            </a:r>
            <a:r>
              <a: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ea typeface="微軟正黑體" panose="020B0604030504040204" pitchFamily="34" charset="-120"/>
              </a:rPr>
              <a:t/>
            </a:r>
            <a:br>
              <a: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ea typeface="微軟正黑體" panose="020B0604030504040204" pitchFamily="34" charset="-120"/>
              </a:rPr>
            </a:br>
            <a:r>
              <a:rPr lang="zh-TW" altLang="en-US" sz="2100" dirty="0">
                <a:solidFill>
                  <a:prstClr val="black">
                    <a:lumMod val="65000"/>
                    <a:lumOff val="35000"/>
                  </a:prstClr>
                </a:solidFill>
                <a:ea typeface="微軟正黑體" panose="020B0604030504040204" pitchFamily="34" charset="-120"/>
              </a:rPr>
              <a:t>即將上市</a:t>
            </a:r>
            <a:r>
              <a:rPr lang="en-US" sz="2100" dirty="0">
                <a:solidFill>
                  <a:prstClr val="black">
                    <a:lumMod val="65000"/>
                    <a:lumOff val="35000"/>
                  </a:prstClr>
                </a:solidFill>
                <a:ea typeface="微軟正黑體" panose="020B0604030504040204" pitchFamily="34" charset="-120"/>
              </a:rPr>
              <a:t>!</a:t>
            </a:r>
          </a:p>
          <a:p>
            <a:pPr marL="121698" defTabSz="912564">
              <a:spcAft>
                <a:spcPts val="1600"/>
              </a:spcAft>
              <a:buSzPts val="1000"/>
              <a:tabLst>
                <a:tab pos="608275" algn="l"/>
              </a:tabLst>
            </a:pPr>
            <a:r>
              <a:rPr lang="zh-TW" altLang="en-US" sz="2100" dirty="0">
                <a:solidFill>
                  <a:srgbClr val="00B0F0"/>
                </a:solidFill>
                <a:ea typeface="微軟正黑體" panose="020B0604030504040204" pitchFamily="34" charset="-120"/>
              </a:rPr>
              <a:t>下載</a:t>
            </a:r>
            <a:r>
              <a:rPr lang="en-US" sz="2100" dirty="0">
                <a:solidFill>
                  <a:srgbClr val="00B0F0"/>
                </a:solidFill>
                <a:ea typeface="微軟正黑體" panose="020B0604030504040204" pitchFamily="34" charset="-120"/>
              </a:rPr>
              <a:t>: </a:t>
            </a:r>
            <a:r>
              <a:rPr lang="en-US" sz="2100" u="sng" dirty="0">
                <a:solidFill>
                  <a:prstClr val="black">
                    <a:lumMod val="85000"/>
                    <a:lumOff val="15000"/>
                  </a:prstClr>
                </a:solidFill>
                <a:ea typeface="微軟正黑體" panose="020B0604030504040204" pitchFamily="34" charset="-120"/>
              </a:rPr>
              <a:t>www.mawc411.com</a:t>
            </a:r>
            <a:r>
              <a:rPr lang="en-US" sz="2100" dirty="0">
                <a:solidFill>
                  <a:prstClr val="black">
                    <a:lumMod val="85000"/>
                    <a:lumOff val="15000"/>
                  </a:prstClr>
                </a:solidFill>
                <a:ea typeface="微軟正黑體" panose="020B0604030504040204" pitchFamily="34" charset="-120"/>
              </a:rPr>
              <a:t/>
            </a:r>
            <a:br>
              <a:rPr lang="en-US" sz="2100" dirty="0">
                <a:solidFill>
                  <a:prstClr val="black">
                    <a:lumMod val="85000"/>
                    <a:lumOff val="15000"/>
                  </a:prstClr>
                </a:solidFill>
                <a:ea typeface="微軟正黑體" panose="020B0604030504040204" pitchFamily="34" charset="-120"/>
              </a:rPr>
            </a:br>
            <a:endParaRPr lang="en-US" sz="2100" u="sng" dirty="0">
              <a:solidFill>
                <a:prstClr val="black">
                  <a:lumMod val="85000"/>
                  <a:lumOff val="15000"/>
                </a:prstClr>
              </a:solidFill>
              <a:ea typeface="微軟正黑體" panose="020B0604030504040204" pitchFamily="34" charset="-12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157340" y="1390152"/>
            <a:ext cx="2413253" cy="2947319"/>
            <a:chOff x="9157340" y="1390042"/>
            <a:chExt cx="2413253" cy="294731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screen">
              <a:alphaModFix amt="3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11685" y="1390042"/>
              <a:ext cx="2289387" cy="294731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1984264">
              <a:off x="9157340" y="2492700"/>
              <a:ext cx="24132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564"/>
              <a:r>
                <a:rPr lang="en-US" sz="2400" b="1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COMING SOON!</a:t>
              </a: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66" y="1337791"/>
            <a:ext cx="2394791" cy="309914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37" y="1280620"/>
            <a:ext cx="2355048" cy="304770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273" y="1285737"/>
            <a:ext cx="2318194" cy="300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14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471"/>
            <a:ext cx="6022848" cy="11329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Pathway Gothic One" charset="0"/>
                <a:ea typeface="Pathway Gothic One" charset="0"/>
                <a:cs typeface="Pathway Gothic One" charset="0"/>
              </a:rPr>
              <a:t>         </a:t>
            </a:r>
            <a:r>
              <a:rPr lang="en-US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Pathway Gothic One" charset="0"/>
                <a:ea typeface="Pathway Gothic One" charset="0"/>
                <a:cs typeface="Pathway Gothic One" charset="0"/>
              </a:rPr>
              <a:t>B2B </a:t>
            </a:r>
            <a:r>
              <a:rPr lang="zh-TW" altLang="en-US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企業支出評量表</a:t>
            </a:r>
            <a:endParaRPr lang="en-US" sz="3200" b="1" dirty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71488" y="-1"/>
            <a:ext cx="5620512" cy="11474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Pathway Gothic One" charset="0"/>
                <a:ea typeface="Pathway Gothic One" charset="0"/>
                <a:cs typeface="Pathway Gothic One" charset="0"/>
              </a:rPr>
              <a:t>                 </a:t>
            </a:r>
            <a:r>
              <a:rPr lang="zh-TW" altLang="en-US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推薦商家</a:t>
            </a:r>
            <a:endParaRPr lang="en-US" sz="3200" b="1" dirty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263" y="-69677"/>
            <a:ext cx="1311811" cy="1286808"/>
          </a:xfrm>
          <a:prstGeom prst="rect">
            <a:avLst/>
          </a:prstGeom>
          <a:effectLst>
            <a:outerShdw blurRad="1219200" sx="118000" sy="118000" algn="ctr" rotWithShape="0">
              <a:prstClr val="black">
                <a:alpha val="28000"/>
              </a:prstClr>
            </a:outerShdw>
          </a:effectLst>
        </p:spPr>
      </p:pic>
      <p:grpSp>
        <p:nvGrpSpPr>
          <p:cNvPr id="13" name="群組 12"/>
          <p:cNvGrpSpPr/>
          <p:nvPr/>
        </p:nvGrpSpPr>
        <p:grpSpPr>
          <a:xfrm>
            <a:off x="929229" y="1231606"/>
            <a:ext cx="4456500" cy="5438556"/>
            <a:chOff x="280092" y="1301278"/>
            <a:chExt cx="4456500" cy="5438556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92" y="1301278"/>
              <a:ext cx="3048323" cy="3944888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2" y="2828895"/>
              <a:ext cx="3022090" cy="3910939"/>
            </a:xfrm>
            <a:prstGeom prst="rect">
              <a:avLst/>
            </a:prstGeom>
          </p:spPr>
        </p:pic>
      </p:grp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" t="10934" r="4103" b="7732"/>
          <a:stretch/>
        </p:blipFill>
        <p:spPr>
          <a:xfrm>
            <a:off x="7127073" y="1284199"/>
            <a:ext cx="4702254" cy="53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30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" r="-88" b="130"/>
          <a:stretch/>
        </p:blipFill>
        <p:spPr>
          <a:xfrm>
            <a:off x="1" y="-12224"/>
            <a:ext cx="10023675" cy="5626622"/>
          </a:xfrm>
          <a:prstGeom prst="rect">
            <a:avLst/>
          </a:prstGeom>
        </p:spPr>
      </p:pic>
      <p:sp>
        <p:nvSpPr>
          <p:cNvPr id="29" name="Shape 1617"/>
          <p:cNvSpPr/>
          <p:nvPr/>
        </p:nvSpPr>
        <p:spPr>
          <a:xfrm>
            <a:off x="1" y="5587353"/>
            <a:ext cx="10075334" cy="12762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05" tIns="45707" rIns="45705" bIns="4570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1153" name="Group 1153"/>
          <p:cNvGrpSpPr/>
          <p:nvPr/>
        </p:nvGrpSpPr>
        <p:grpSpPr>
          <a:xfrm>
            <a:off x="7743093" y="-1"/>
            <a:ext cx="4448907" cy="6858001"/>
            <a:chOff x="0" y="0"/>
            <a:chExt cx="4448905" cy="5143500"/>
          </a:xfrm>
        </p:grpSpPr>
        <p:sp>
          <p:nvSpPr>
            <p:cNvPr id="1151" name="Shape 1151"/>
            <p:cNvSpPr/>
            <p:nvPr/>
          </p:nvSpPr>
          <p:spPr>
            <a:xfrm>
              <a:off x="1387320" y="0"/>
              <a:ext cx="3061586" cy="5143500"/>
            </a:xfrm>
            <a:prstGeom prst="rect">
              <a:avLst/>
            </a:prstGeom>
            <a:gradFill flip="none" rotWithShape="1">
              <a:gsLst>
                <a:gs pos="0">
                  <a:srgbClr val="252525"/>
                </a:gs>
                <a:gs pos="50000">
                  <a:srgbClr val="353535"/>
                </a:gs>
                <a:gs pos="100000">
                  <a:srgbClr val="40404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152" name="Shape 1152"/>
            <p:cNvSpPr/>
            <p:nvPr/>
          </p:nvSpPr>
          <p:spPr>
            <a:xfrm>
              <a:off x="0" y="0"/>
              <a:ext cx="2737789" cy="5143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447" y="0"/>
                  </a:lnTo>
                  <a:lnTo>
                    <a:pt x="21600" y="0"/>
                  </a:lnTo>
                  <a:lnTo>
                    <a:pt x="11153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52525"/>
                </a:gs>
                <a:gs pos="50000">
                  <a:srgbClr val="353535"/>
                </a:gs>
                <a:gs pos="100000">
                  <a:srgbClr val="40404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1156" name="Group 1156"/>
          <p:cNvGrpSpPr/>
          <p:nvPr/>
        </p:nvGrpSpPr>
        <p:grpSpPr>
          <a:xfrm>
            <a:off x="8660425" y="305944"/>
            <a:ext cx="3531579" cy="914403"/>
            <a:chOff x="0" y="13969"/>
            <a:chExt cx="3531576" cy="685801"/>
          </a:xfrm>
        </p:grpSpPr>
        <p:sp>
          <p:nvSpPr>
            <p:cNvPr id="1154" name="Shape 1154"/>
            <p:cNvSpPr/>
            <p:nvPr/>
          </p:nvSpPr>
          <p:spPr>
            <a:xfrm>
              <a:off x="0" y="13969"/>
              <a:ext cx="3531576" cy="685801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20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5" name="Shape 1155"/>
            <p:cNvSpPr/>
            <p:nvPr/>
          </p:nvSpPr>
          <p:spPr>
            <a:xfrm>
              <a:off x="0" y="133964"/>
              <a:ext cx="3531576" cy="530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indent="228594" algn="ctr">
                <a:defRPr sz="1600" b="1" cap="all">
                  <a:solidFill>
                    <a:srgbClr val="FFFFFF"/>
                  </a:solidFill>
                </a:defRPr>
              </a:pPr>
              <a:r>
                <a:rPr lang="zh-TW" altLang="en-US" sz="2000" b="1" cap="all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網絡解</a:t>
              </a:r>
              <a:r>
                <a:rPr lang="zh-TW" altLang="en-US" sz="2000" b="1" cap="all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決方案的</a:t>
              </a:r>
              <a:endParaRPr lang="en-US" altLang="zh-TW" sz="20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indent="228594" algn="ctr">
                <a:defRPr sz="1600" b="1" cap="all">
                  <a:solidFill>
                    <a:srgbClr val="FFFFFF"/>
                  </a:solidFill>
                </a:defRPr>
              </a:pPr>
              <a:r>
                <a:rPr lang="zh-TW" altLang="en-US" sz="2000" b="1" cap="all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潛在銷售對象</a:t>
              </a:r>
              <a:endParaRPr sz="20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59" name="Group 1159"/>
          <p:cNvGrpSpPr/>
          <p:nvPr/>
        </p:nvGrpSpPr>
        <p:grpSpPr>
          <a:xfrm>
            <a:off x="8338043" y="1581887"/>
            <a:ext cx="3853963" cy="914400"/>
            <a:chOff x="-1" y="0"/>
            <a:chExt cx="3853962" cy="685800"/>
          </a:xfrm>
        </p:grpSpPr>
        <p:sp>
          <p:nvSpPr>
            <p:cNvPr id="1157" name="Shape 1157"/>
            <p:cNvSpPr/>
            <p:nvPr/>
          </p:nvSpPr>
          <p:spPr>
            <a:xfrm>
              <a:off x="-1" y="0"/>
              <a:ext cx="3853962" cy="685800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200"/>
                </a:spcBef>
                <a:defRPr>
                  <a:solidFill>
                    <a:srgbClr val="FFFFFF"/>
                  </a:solidFill>
                </a:defRPr>
              </a:pPr>
              <a:endParaRPr sz="20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8" name="Shape 1158"/>
            <p:cNvSpPr/>
            <p:nvPr/>
          </p:nvSpPr>
          <p:spPr>
            <a:xfrm>
              <a:off x="-1" y="192860"/>
              <a:ext cx="3853962" cy="300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indent="114297" algn="ctr">
                <a:spcBef>
                  <a:spcPts val="1200"/>
                </a:spcBef>
                <a:defRPr sz="1600" b="1" cap="all">
                  <a:solidFill>
                    <a:srgbClr val="FFFFFF"/>
                  </a:solidFill>
                </a:defRPr>
              </a:pPr>
              <a:r>
                <a:rPr lang="zh-TW" altLang="en-US" sz="2000" b="1" cap="all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企業支出評量</a:t>
              </a:r>
              <a:endParaRPr sz="20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62" name="Group 1162"/>
          <p:cNvGrpSpPr/>
          <p:nvPr/>
        </p:nvGrpSpPr>
        <p:grpSpPr>
          <a:xfrm>
            <a:off x="8100647" y="2801087"/>
            <a:ext cx="4091355" cy="914400"/>
            <a:chOff x="-1" y="0"/>
            <a:chExt cx="4091353" cy="685800"/>
          </a:xfrm>
        </p:grpSpPr>
        <p:sp>
          <p:nvSpPr>
            <p:cNvPr id="1160" name="Shape 1160"/>
            <p:cNvSpPr/>
            <p:nvPr/>
          </p:nvSpPr>
          <p:spPr>
            <a:xfrm>
              <a:off x="-1" y="0"/>
              <a:ext cx="4091353" cy="685800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200"/>
                </a:spcBef>
                <a:defRPr>
                  <a:solidFill>
                    <a:srgbClr val="FFFFFF"/>
                  </a:solidFill>
                </a:defRPr>
              </a:pPr>
              <a:endParaRPr sz="20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1" name="Shape 1161"/>
            <p:cNvSpPr/>
            <p:nvPr/>
          </p:nvSpPr>
          <p:spPr>
            <a:xfrm>
              <a:off x="-1" y="192860"/>
              <a:ext cx="4091353" cy="300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indent="228594" algn="ctr">
                <a:spcBef>
                  <a:spcPts val="1200"/>
                </a:spcBef>
                <a:defRPr sz="1600" b="1" cap="all">
                  <a:solidFill>
                    <a:srgbClr val="FFFFFF"/>
                  </a:solidFill>
                </a:defRPr>
              </a:pPr>
              <a:r>
                <a:rPr lang="zh-TW" altLang="en-US" sz="2000" b="1" cap="all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購物年金引發興趣</a:t>
              </a:r>
              <a:endParaRPr sz="20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65" name="Group 1165"/>
          <p:cNvGrpSpPr/>
          <p:nvPr/>
        </p:nvGrpSpPr>
        <p:grpSpPr>
          <a:xfrm>
            <a:off x="7775329" y="4054153"/>
            <a:ext cx="4416672" cy="914400"/>
            <a:chOff x="0" y="0"/>
            <a:chExt cx="4416670" cy="685800"/>
          </a:xfrm>
        </p:grpSpPr>
        <p:sp>
          <p:nvSpPr>
            <p:cNvPr id="1163" name="Shape 1163"/>
            <p:cNvSpPr/>
            <p:nvPr/>
          </p:nvSpPr>
          <p:spPr>
            <a:xfrm>
              <a:off x="0" y="0"/>
              <a:ext cx="4416670" cy="685800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300" b="1" cap="all">
                  <a:solidFill>
                    <a:srgbClr val="FFFFFF"/>
                  </a:solidFill>
                </a:defRPr>
              </a:pPr>
              <a:endParaRPr sz="2000" b="1" cap="all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4" name="Shape 1164"/>
            <p:cNvSpPr/>
            <p:nvPr/>
          </p:nvSpPr>
          <p:spPr>
            <a:xfrm>
              <a:off x="0" y="192862"/>
              <a:ext cx="4416670" cy="300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indent="228594" algn="ctr">
                <a:defRPr sz="1600" b="1" cap="all">
                  <a:solidFill>
                    <a:srgbClr val="FFFFFF"/>
                  </a:solidFill>
                </a:defRPr>
              </a:pPr>
              <a:r>
                <a:rPr lang="zh-TW" altLang="en-US" sz="2000" b="1" cap="all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超連鎖店主</a:t>
              </a:r>
              <a:endParaRPr sz="20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166" name="Shape 1166"/>
          <p:cNvSpPr/>
          <p:nvPr/>
        </p:nvSpPr>
        <p:spPr>
          <a:xfrm>
            <a:off x="532435" y="5836984"/>
            <a:ext cx="6172813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900" b="1" cap="all">
                <a:solidFill>
                  <a:srgbClr val="FFFFFF"/>
                </a:solidFill>
              </a:defRPr>
            </a:pPr>
            <a:endParaRPr sz="1200" b="1" cap="all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 sz="1600" b="1" cap="all">
                <a:solidFill>
                  <a:srgbClr val="FFFFFF"/>
                </a:solidFill>
              </a:defRPr>
            </a:pPr>
            <a:r>
              <a:rPr lang="zh-TW" altLang="en-US" sz="36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借力與商家的合作的力量</a:t>
            </a:r>
            <a:endParaRPr sz="3600" b="1" cap="all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69" name="Group 1169"/>
          <p:cNvGrpSpPr/>
          <p:nvPr/>
        </p:nvGrpSpPr>
        <p:grpSpPr>
          <a:xfrm>
            <a:off x="7470529" y="5327055"/>
            <a:ext cx="4721473" cy="917814"/>
            <a:chOff x="0" y="0"/>
            <a:chExt cx="4721471" cy="688360"/>
          </a:xfrm>
        </p:grpSpPr>
        <p:sp>
          <p:nvSpPr>
            <p:cNvPr id="1167" name="Shape 1167"/>
            <p:cNvSpPr/>
            <p:nvPr/>
          </p:nvSpPr>
          <p:spPr>
            <a:xfrm>
              <a:off x="0" y="0"/>
              <a:ext cx="4721470" cy="685800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200"/>
                </a:spcBef>
                <a:defRPr>
                  <a:solidFill>
                    <a:srgbClr val="FFFFFF"/>
                  </a:solidFill>
                </a:defRPr>
              </a:pPr>
              <a:endParaRPr sz="20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8" name="Shape 1168"/>
            <p:cNvSpPr/>
            <p:nvPr/>
          </p:nvSpPr>
          <p:spPr>
            <a:xfrm>
              <a:off x="1" y="157448"/>
              <a:ext cx="4721470" cy="530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indent="228594" algn="ctr">
                <a:spcBef>
                  <a:spcPts val="1200"/>
                </a:spcBef>
                <a:defRPr sz="1600" b="1" cap="all">
                  <a:solidFill>
                    <a:srgbClr val="FFFFFF"/>
                  </a:solidFill>
                </a:defRPr>
              </a:pPr>
              <a:r>
                <a:rPr lang="zh-TW" altLang="en-US" sz="2000" b="1" cap="all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超連鎖店主轉換個人以及事業支出</a:t>
              </a:r>
              <a:r>
                <a:rPr lang="en-US" altLang="zh-TW" sz="2000" b="1" cap="all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!</a:t>
              </a:r>
              <a:r>
                <a:rPr sz="2000" b="1" cap="all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sz="2000" b="1" cap="all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endParaRPr sz="20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736874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16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50471" y="4810545"/>
            <a:ext cx="11898775" cy="1600279"/>
          </a:xfrm>
          <a:prstGeom prst="rect">
            <a:avLst/>
          </a:prstGeom>
          <a:solidFill>
            <a:srgbClr val="00B0F0">
              <a:alpha val="85000"/>
            </a:srgbClr>
          </a:solidFill>
        </p:spPr>
        <p:txBody>
          <a:bodyPr wrap="square" lIns="121763" tIns="60881" rIns="121763" bIns="60881">
            <a:spAutoFit/>
          </a:bodyPr>
          <a:lstStyle/>
          <a:p>
            <a:pPr algn="ctr" defTabSz="1217400"/>
            <a:r>
              <a:rPr lang="zh-TW" altLang="en-US" sz="3200" b="1" cap="all" dirty="0">
                <a:solidFill>
                  <a:prstClr val="white"/>
                </a:solidFill>
                <a:ea typeface="微軟正黑體" panose="020B0604030504040204" pitchFamily="34" charset="-120"/>
              </a:rPr>
              <a:t>全</a:t>
            </a:r>
            <a:r>
              <a:rPr lang="zh-TW" altLang="en-US" sz="3200" b="1" cap="all" dirty="0" smtClean="0">
                <a:solidFill>
                  <a:prstClr val="white"/>
                </a:solidFill>
                <a:ea typeface="微軟正黑體" panose="020B0604030504040204" pitchFamily="34" charset="-120"/>
              </a:rPr>
              <a:t>新網絡中</a:t>
            </a:r>
            <a:r>
              <a:rPr lang="zh-TW" altLang="en-US" sz="3200" b="1" cap="all" dirty="0">
                <a:solidFill>
                  <a:prstClr val="white"/>
                </a:solidFill>
                <a:ea typeface="微軟正黑體" panose="020B0604030504040204" pitchFamily="34" charset="-120"/>
              </a:rPr>
              <a:t>心授證</a:t>
            </a:r>
            <a:r>
              <a:rPr lang="en-US" sz="3200" b="1" cap="all" dirty="0">
                <a:solidFill>
                  <a:prstClr val="white"/>
                </a:solidFill>
                <a:ea typeface="微軟正黑體" panose="020B0604030504040204" pitchFamily="34" charset="-120"/>
              </a:rPr>
              <a:t> 101 &amp; 201 </a:t>
            </a:r>
            <a:r>
              <a:rPr lang="zh-TW" altLang="en-US" sz="3200" b="1" cap="all" dirty="0">
                <a:solidFill>
                  <a:prstClr val="white"/>
                </a:solidFill>
                <a:ea typeface="微軟正黑體" panose="020B0604030504040204" pitchFamily="34" charset="-120"/>
              </a:rPr>
              <a:t>課程</a:t>
            </a:r>
            <a:endParaRPr lang="en-US" altLang="zh-TW" sz="3200" b="1" cap="all" dirty="0">
              <a:solidFill>
                <a:prstClr val="white"/>
              </a:solidFill>
              <a:ea typeface="微軟正黑體" panose="020B0604030504040204" pitchFamily="34" charset="-120"/>
            </a:endParaRPr>
          </a:p>
          <a:p>
            <a:pPr algn="ctr" defTabSz="1217400"/>
            <a:r>
              <a:rPr lang="zh-TW" altLang="en-US" sz="3200" b="1" cap="all" dirty="0">
                <a:solidFill>
                  <a:prstClr val="white"/>
                </a:solidFill>
                <a:ea typeface="微軟正黑體" panose="020B0604030504040204" pitchFamily="34" charset="-120"/>
              </a:rPr>
              <a:t>已</a:t>
            </a:r>
            <a:r>
              <a:rPr lang="zh-TW" altLang="en-US" sz="3200" b="1" cap="all" dirty="0" smtClean="0">
                <a:solidFill>
                  <a:prstClr val="white"/>
                </a:solidFill>
                <a:ea typeface="微軟正黑體" panose="020B0604030504040204" pitchFamily="34" charset="-120"/>
              </a:rPr>
              <a:t>經登錄在</a:t>
            </a:r>
            <a:r>
              <a:rPr lang="zh-TW" altLang="en-US" sz="3200" b="1" cap="all" dirty="0">
                <a:solidFill>
                  <a:prstClr val="white"/>
                </a:solidFill>
                <a:ea typeface="微軟正黑體" panose="020B0604030504040204" pitchFamily="34" charset="-120"/>
              </a:rPr>
              <a:t>全球會議聯盟系統</a:t>
            </a:r>
            <a:endParaRPr lang="en-US" altLang="zh-TW" sz="3200" b="1" cap="all" dirty="0">
              <a:solidFill>
                <a:prstClr val="white"/>
              </a:solidFill>
              <a:ea typeface="微軟正黑體" panose="020B0604030504040204" pitchFamily="34" charset="-120"/>
            </a:endParaRPr>
          </a:p>
          <a:p>
            <a:pPr algn="ctr" defTabSz="1217400"/>
            <a:r>
              <a:rPr lang="zh-TW" altLang="en-US" sz="3200" b="1" cap="all" dirty="0">
                <a:solidFill>
                  <a:prstClr val="white"/>
                </a:solidFill>
                <a:ea typeface="微軟正黑體" panose="020B0604030504040204" pitchFamily="34" charset="-120"/>
              </a:rPr>
              <a:t>歡迎加入我們</a:t>
            </a:r>
            <a:endParaRPr lang="en-US" sz="2000" b="1" cap="all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1241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D018E1-F3C4-4975-B508-7F94F06CB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擁有網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路中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心的方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法</a:t>
            </a:r>
            <a:endParaRPr lang="en-GB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6FA6E9D9-540B-4167-A89D-509815F698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1884276"/>
              </p:ext>
            </p:extLst>
          </p:nvPr>
        </p:nvGraphicFramePr>
        <p:xfrm>
          <a:off x="609600" y="1600200"/>
          <a:ext cx="10972800" cy="48961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xmlns="" val="308746708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xmlns="" val="4140575478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xmlns="" val="3688910468"/>
                    </a:ext>
                  </a:extLst>
                </a:gridCol>
              </a:tblGrid>
              <a:tr h="849086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+mn-lt"/>
                          <a:ea typeface="微軟正黑體" panose="020B0604030504040204" pitchFamily="34" charset="-120"/>
                        </a:rPr>
                        <a:t>(1)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+mn-lt"/>
                          <a:ea typeface="微軟正黑體" panose="020B0604030504040204" pitchFamily="34" charset="-120"/>
                        </a:rPr>
                        <a:t>(2)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(3)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01328652"/>
                  </a:ext>
                </a:extLst>
              </a:tr>
              <a:tr h="142058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>
                          <a:latin typeface="+mn-lt"/>
                          <a:ea typeface="微軟正黑體" panose="020B0604030504040204" pitchFamily="34" charset="-120"/>
                        </a:rPr>
                        <a:t>新購買</a:t>
                      </a:r>
                      <a:endParaRPr lang="en-GB" sz="36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>
                          <a:latin typeface="+mn-lt"/>
                          <a:ea typeface="微軟正黑體" panose="020B0604030504040204" pitchFamily="34" charset="-120"/>
                        </a:rPr>
                        <a:t>入門套裝</a:t>
                      </a:r>
                      <a:endParaRPr lang="en-GB" sz="36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1" dirty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購買</a:t>
                      </a:r>
                      <a:r>
                        <a:rPr lang="en-US" altLang="zh-TW" sz="3600" b="1" dirty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3600" b="1" dirty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張美安大會門票</a:t>
                      </a:r>
                      <a:endParaRPr lang="en-GB" sz="3600" b="1" dirty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9048580"/>
                  </a:ext>
                </a:extLst>
              </a:tr>
              <a:tr h="53103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dirty="0">
                          <a:latin typeface="+mn-lt"/>
                          <a:ea typeface="微軟正黑體" panose="020B0604030504040204" pitchFamily="34" charset="-120"/>
                        </a:rPr>
                        <a:t>HK$2730</a:t>
                      </a:r>
                      <a:endParaRPr lang="en-GB" sz="36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dirty="0">
                          <a:latin typeface="+mn-lt"/>
                          <a:ea typeface="微軟正黑體" panose="020B0604030504040204" pitchFamily="34" charset="-120"/>
                        </a:rPr>
                        <a:t>HK$3237</a:t>
                      </a:r>
                      <a:r>
                        <a:rPr lang="zh-TW" altLang="en-US" sz="3600" dirty="0">
                          <a:latin typeface="+mn-lt"/>
                          <a:ea typeface="微軟正黑體" panose="020B0604030504040204" pitchFamily="34" charset="-120"/>
                        </a:rPr>
                        <a:t> </a:t>
                      </a:r>
                      <a:endParaRPr lang="en-GB" altLang="zh-TW" sz="3600" dirty="0">
                        <a:latin typeface="+mn-lt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只限重未購買任何</a:t>
                      </a:r>
                      <a:endParaRPr lang="en-GB" altLang="zh-TW" sz="2800" dirty="0">
                        <a:latin typeface="+mn-lt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入門套裝伙伴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)</a:t>
                      </a:r>
                      <a:endParaRPr lang="en-GB" sz="28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8000" b="1" dirty="0">
                          <a:solidFill>
                            <a:srgbClr val="FF0000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免費</a:t>
                      </a:r>
                      <a:endParaRPr lang="en-GB" sz="8000" b="1" dirty="0">
                        <a:solidFill>
                          <a:srgbClr val="FF0000"/>
                        </a:solidFill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6224127"/>
                  </a:ext>
                </a:extLst>
              </a:tr>
              <a:tr h="1133001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3600" dirty="0">
                          <a:latin typeface="+mn-lt"/>
                          <a:ea typeface="微軟正黑體" panose="020B0604030504040204" pitchFamily="34" charset="-120"/>
                        </a:rPr>
                        <a:t>月費</a:t>
                      </a:r>
                      <a:r>
                        <a:rPr lang="en-US" altLang="zh-TW" sz="3600" dirty="0">
                          <a:latin typeface="+mn-lt"/>
                          <a:ea typeface="微軟正黑體" panose="020B0604030504040204" pitchFamily="34" charset="-120"/>
                        </a:rPr>
                        <a:t>HK$351</a:t>
                      </a:r>
                      <a:endParaRPr lang="en-GB" sz="36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52636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1394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B6DEBD-8847-4AA3-819D-EB8B23A78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77" y="97659"/>
            <a:ext cx="10972800" cy="1143000"/>
          </a:xfrm>
        </p:spPr>
        <p:txBody>
          <a:bodyPr>
            <a:normAutofit/>
          </a:bodyPr>
          <a:lstStyle/>
          <a:p>
            <a:r>
              <a:rPr lang="en-GB" dirty="0">
                <a:latin typeface="+mn-lt"/>
                <a:ea typeface="微軟正黑體" panose="020B0604030504040204" pitchFamily="34" charset="-120"/>
              </a:rPr>
              <a:t>2017</a:t>
            </a:r>
            <a:r>
              <a:rPr lang="zh-TW" altLang="en-US" dirty="0">
                <a:latin typeface="+mn-lt"/>
                <a:ea typeface="微軟正黑體" panose="020B0604030504040204" pitchFamily="34" charset="-120"/>
              </a:rPr>
              <a:t>年</a:t>
            </a:r>
            <a:r>
              <a:rPr lang="en-US" altLang="zh-TW" dirty="0">
                <a:latin typeface="+mn-lt"/>
                <a:ea typeface="微軟正黑體" panose="020B0604030504040204" pitchFamily="34" charset="-120"/>
              </a:rPr>
              <a:t>11-12</a:t>
            </a:r>
            <a:r>
              <a:rPr lang="zh-TW" altLang="en-US" dirty="0" smtClean="0">
                <a:latin typeface="+mn-lt"/>
                <a:ea typeface="微軟正黑體" panose="020B0604030504040204" pitchFamily="34" charset="-120"/>
              </a:rPr>
              <a:t>月網絡中</a:t>
            </a:r>
            <a:r>
              <a:rPr lang="zh-TW" altLang="en-US" dirty="0">
                <a:latin typeface="+mn-lt"/>
                <a:ea typeface="微軟正黑體" panose="020B0604030504040204" pitchFamily="34" charset="-120"/>
              </a:rPr>
              <a:t>心訓練</a:t>
            </a:r>
            <a:endParaRPr lang="en-GB" dirty="0">
              <a:latin typeface="+mn-lt"/>
              <a:ea typeface="微軟正黑體" panose="020B0604030504040204" pitchFamily="34" charset="-12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24A7D288-E74A-412C-821A-F3EE72D33D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7720091"/>
              </p:ext>
            </p:extLst>
          </p:nvPr>
        </p:nvGraphicFramePr>
        <p:xfrm>
          <a:off x="238539" y="1401074"/>
          <a:ext cx="11781183" cy="5185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3461">
                  <a:extLst>
                    <a:ext uri="{9D8B030D-6E8A-4147-A177-3AD203B41FA5}">
                      <a16:colId xmlns="" xmlns:a16="http://schemas.microsoft.com/office/drawing/2014/main" val="49608968"/>
                    </a:ext>
                  </a:extLst>
                </a:gridCol>
                <a:gridCol w="4134678">
                  <a:extLst>
                    <a:ext uri="{9D8B030D-6E8A-4147-A177-3AD203B41FA5}">
                      <a16:colId xmlns="" xmlns:a16="http://schemas.microsoft.com/office/drawing/2014/main" val="797381843"/>
                    </a:ext>
                  </a:extLst>
                </a:gridCol>
                <a:gridCol w="1550505">
                  <a:extLst>
                    <a:ext uri="{9D8B030D-6E8A-4147-A177-3AD203B41FA5}">
                      <a16:colId xmlns="" xmlns:a16="http://schemas.microsoft.com/office/drawing/2014/main" val="1645109991"/>
                    </a:ext>
                  </a:extLst>
                </a:gridCol>
                <a:gridCol w="1762539">
                  <a:extLst>
                    <a:ext uri="{9D8B030D-6E8A-4147-A177-3AD203B41FA5}">
                      <a16:colId xmlns="" xmlns:a16="http://schemas.microsoft.com/office/drawing/2014/main" val="2293817194"/>
                    </a:ext>
                  </a:extLst>
                </a:gridCol>
              </a:tblGrid>
              <a:tr h="648157">
                <a:tc>
                  <a:txBody>
                    <a:bodyPr/>
                    <a:lstStyle/>
                    <a:p>
                      <a:r>
                        <a:rPr lang="en-GB" dirty="0">
                          <a:latin typeface="+mn-lt"/>
                          <a:ea typeface="微軟正黑體" panose="020B0604030504040204" pitchFamily="34" charset="-120"/>
                        </a:rPr>
                        <a:t>GMTSS</a:t>
                      </a:r>
                      <a:r>
                        <a:rPr lang="zh-TW" altLang="en-US" dirty="0">
                          <a:latin typeface="+mn-lt"/>
                          <a:ea typeface="微軟正黑體" panose="020B0604030504040204" pitchFamily="34" charset="-120"/>
                        </a:rPr>
                        <a:t>課程</a:t>
                      </a:r>
                      <a:endParaRPr lang="en-GB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+mn-lt"/>
                          <a:ea typeface="微軟正黑體" panose="020B0604030504040204" pitchFamily="34" charset="-120"/>
                        </a:rPr>
                        <a:t>Date</a:t>
                      </a:r>
                      <a:r>
                        <a:rPr lang="zh-TW" altLang="en-US" dirty="0">
                          <a:latin typeface="+mn-lt"/>
                          <a:ea typeface="微軟正黑體" panose="020B0604030504040204" pitchFamily="34" charset="-120"/>
                        </a:rPr>
                        <a:t>日期</a:t>
                      </a:r>
                      <a:endParaRPr lang="en-GB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+mn-lt"/>
                          <a:ea typeface="微軟正黑體" panose="020B0604030504040204" pitchFamily="34" charset="-120"/>
                        </a:rPr>
                        <a:t>Time</a:t>
                      </a:r>
                      <a:r>
                        <a:rPr lang="zh-TW" altLang="en-US" dirty="0">
                          <a:latin typeface="+mn-lt"/>
                          <a:ea typeface="微軟正黑體" panose="020B0604030504040204" pitchFamily="34" charset="-120"/>
                        </a:rPr>
                        <a:t>時間</a:t>
                      </a:r>
                      <a:endParaRPr lang="en-GB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+mn-lt"/>
                          <a:ea typeface="微軟正黑體" panose="020B0604030504040204" pitchFamily="34" charset="-120"/>
                        </a:rPr>
                        <a:t>Venue</a:t>
                      </a:r>
                      <a:r>
                        <a:rPr lang="zh-TW" altLang="en-US" dirty="0">
                          <a:latin typeface="+mn-lt"/>
                          <a:ea typeface="微軟正黑體" panose="020B0604030504040204" pitchFamily="34" charset="-120"/>
                        </a:rPr>
                        <a:t>地點</a:t>
                      </a:r>
                      <a:endParaRPr lang="en-GB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12131426"/>
                  </a:ext>
                </a:extLst>
              </a:tr>
              <a:tr h="648157">
                <a:tc>
                  <a:txBody>
                    <a:bodyPr/>
                    <a:lstStyle/>
                    <a:p>
                      <a:r>
                        <a:rPr lang="zh-TW" altLang="en-US" sz="3200" dirty="0" smtClean="0">
                          <a:latin typeface="+mn-lt"/>
                          <a:ea typeface="微軟正黑體" panose="020B0604030504040204" pitchFamily="34" charset="-120"/>
                        </a:rPr>
                        <a:t>網絡中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心授證訓練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101</a:t>
                      </a:r>
                      <a:endParaRPr lang="en-GB" sz="32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2017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11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11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六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)</a:t>
                      </a:r>
                      <a:endParaRPr lang="en-GB" sz="32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+mn-lt"/>
                          <a:ea typeface="微軟正黑體" panose="020B0604030504040204" pitchFamily="34" charset="-120"/>
                        </a:rPr>
                        <a:t>14:00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深水埗</a:t>
                      </a:r>
                      <a:endParaRPr lang="en-GB" sz="32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18927249"/>
                  </a:ext>
                </a:extLst>
              </a:tr>
              <a:tr h="648157"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 smtClean="0">
                          <a:latin typeface="+mn-lt"/>
                          <a:ea typeface="微軟正黑體" panose="020B0604030504040204" pitchFamily="34" charset="-120"/>
                        </a:rPr>
                        <a:t>網絡中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心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UMO</a:t>
                      </a:r>
                      <a:endParaRPr lang="en-GB" sz="32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2017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11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13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一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)</a:t>
                      </a:r>
                      <a:endParaRPr lang="en-GB" sz="32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+mn-lt"/>
                          <a:ea typeface="微軟正黑體" panose="020B0604030504040204" pitchFamily="34" charset="-120"/>
                        </a:rPr>
                        <a:t>18:00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尖沙咀</a:t>
                      </a:r>
                      <a:endParaRPr lang="en-GB" sz="32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39908566"/>
                  </a:ext>
                </a:extLst>
              </a:tr>
              <a:tr h="648157"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 smtClean="0">
                          <a:latin typeface="+mn-lt"/>
                          <a:ea typeface="微軟正黑體" panose="020B0604030504040204" pitchFamily="34" charset="-120"/>
                        </a:rPr>
                        <a:t>網絡中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心授證訓練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101</a:t>
                      </a:r>
                      <a:endParaRPr lang="en-GB" sz="32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2017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11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19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)</a:t>
                      </a:r>
                      <a:endParaRPr lang="en-GB" sz="32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+mn-lt"/>
                          <a:ea typeface="微軟正黑體" panose="020B0604030504040204" pitchFamily="34" charset="-120"/>
                        </a:rPr>
                        <a:t>14:00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尖沙咀</a:t>
                      </a:r>
                      <a:endParaRPr lang="en-GB" sz="32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76122486"/>
                  </a:ext>
                </a:extLst>
              </a:tr>
              <a:tr h="648157"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 smtClean="0">
                          <a:latin typeface="+mn-lt"/>
                          <a:ea typeface="微軟正黑體" panose="020B0604030504040204" pitchFamily="34" charset="-120"/>
                        </a:rPr>
                        <a:t>網絡中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心授證訓練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201</a:t>
                      </a:r>
                      <a:endParaRPr lang="en-GB" sz="32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2017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11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25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六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)</a:t>
                      </a:r>
                      <a:endParaRPr lang="en-GB" sz="32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+mn-lt"/>
                          <a:ea typeface="微軟正黑體" panose="020B0604030504040204" pitchFamily="34" charset="-120"/>
                        </a:rPr>
                        <a:t>14:00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尖沙咀</a:t>
                      </a:r>
                      <a:endParaRPr lang="en-GB" sz="32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13351776"/>
                  </a:ext>
                </a:extLst>
              </a:tr>
              <a:tr h="648157"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 smtClean="0">
                          <a:latin typeface="+mn-lt"/>
                          <a:ea typeface="微軟正黑體" panose="020B0604030504040204" pitchFamily="34" charset="-120"/>
                        </a:rPr>
                        <a:t>網絡中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心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UMO</a:t>
                      </a:r>
                      <a:endParaRPr lang="en-GB" sz="32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2017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12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01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五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)</a:t>
                      </a:r>
                      <a:endParaRPr lang="en-GB" sz="32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+mn-lt"/>
                          <a:ea typeface="微軟正黑體" panose="020B0604030504040204" pitchFamily="34" charset="-120"/>
                        </a:rPr>
                        <a:t>18:00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尖沙咀</a:t>
                      </a:r>
                      <a:endParaRPr lang="en-GB" sz="32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41300705"/>
                  </a:ext>
                </a:extLst>
              </a:tr>
              <a:tr h="648157"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 smtClean="0">
                          <a:latin typeface="+mn-lt"/>
                          <a:ea typeface="微軟正黑體" panose="020B0604030504040204" pitchFamily="34" charset="-120"/>
                        </a:rPr>
                        <a:t>網絡中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心授證訓練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101</a:t>
                      </a:r>
                      <a:endParaRPr lang="en-GB" sz="32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2017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12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03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)</a:t>
                      </a:r>
                      <a:endParaRPr lang="en-GB" sz="32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+mn-lt"/>
                          <a:ea typeface="微軟正黑體" panose="020B0604030504040204" pitchFamily="34" charset="-120"/>
                        </a:rPr>
                        <a:t>14:00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尖沙咀</a:t>
                      </a:r>
                      <a:endParaRPr lang="en-GB" sz="32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86722024"/>
                  </a:ext>
                </a:extLst>
              </a:tr>
              <a:tr h="648157"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 smtClean="0">
                          <a:latin typeface="+mn-lt"/>
                          <a:ea typeface="微軟正黑體" panose="020B0604030504040204" pitchFamily="34" charset="-120"/>
                        </a:rPr>
                        <a:t>網絡中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心授證訓練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201</a:t>
                      </a:r>
                      <a:endParaRPr lang="en-GB" sz="32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2017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12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17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lang="en-US" altLang="zh-TW" sz="3200" dirty="0">
                          <a:latin typeface="+mn-lt"/>
                          <a:ea typeface="微軟正黑體" panose="020B0604030504040204" pitchFamily="34" charset="-120"/>
                        </a:rPr>
                        <a:t>)</a:t>
                      </a:r>
                      <a:endParaRPr lang="en-GB" sz="32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+mn-lt"/>
                          <a:ea typeface="微軟正黑體" panose="020B0604030504040204" pitchFamily="34" charset="-120"/>
                        </a:rPr>
                        <a:t>14:00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latin typeface="+mn-lt"/>
                          <a:ea typeface="微軟正黑體" panose="020B0604030504040204" pitchFamily="34" charset="-120"/>
                        </a:rPr>
                        <a:t>尖沙咀</a:t>
                      </a:r>
                      <a:endParaRPr lang="en-GB" sz="32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86690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1114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B6DEBD-8847-4AA3-819D-EB8B23A78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77" y="97659"/>
            <a:ext cx="10972800" cy="1143000"/>
          </a:xfrm>
        </p:spPr>
        <p:txBody>
          <a:bodyPr>
            <a:normAutofit/>
          </a:bodyPr>
          <a:lstStyle/>
          <a:p>
            <a:r>
              <a:rPr lang="en-GB" dirty="0">
                <a:latin typeface="+mn-lt"/>
                <a:ea typeface="微軟正黑體" panose="020B0604030504040204" pitchFamily="34" charset="-120"/>
              </a:rPr>
              <a:t>2017</a:t>
            </a:r>
            <a:r>
              <a:rPr lang="zh-TW" altLang="en-US" dirty="0">
                <a:latin typeface="+mn-lt"/>
                <a:ea typeface="微軟正黑體" panose="020B0604030504040204" pitchFamily="34" charset="-120"/>
              </a:rPr>
              <a:t>年</a:t>
            </a:r>
            <a:r>
              <a:rPr lang="en-US" altLang="zh-TW" dirty="0">
                <a:latin typeface="+mn-lt"/>
                <a:ea typeface="微軟正黑體" panose="020B0604030504040204" pitchFamily="34" charset="-120"/>
              </a:rPr>
              <a:t>11-12</a:t>
            </a:r>
            <a:r>
              <a:rPr lang="zh-TW" altLang="en-US" dirty="0">
                <a:latin typeface="+mn-lt"/>
                <a:ea typeface="微軟正黑體" panose="020B0604030504040204" pitchFamily="34" charset="-120"/>
              </a:rPr>
              <a:t>月網路中心訓練</a:t>
            </a:r>
            <a:endParaRPr lang="en-GB" dirty="0">
              <a:latin typeface="+mn-lt"/>
              <a:ea typeface="微軟正黑體" panose="020B0604030504040204" pitchFamily="34" charset="-12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24A7D288-E74A-412C-821A-F3EE72D33D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9198655"/>
              </p:ext>
            </p:extLst>
          </p:nvPr>
        </p:nvGraphicFramePr>
        <p:xfrm>
          <a:off x="108032" y="1188490"/>
          <a:ext cx="11779290" cy="5518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9517">
                  <a:extLst>
                    <a:ext uri="{9D8B030D-6E8A-4147-A177-3AD203B41FA5}">
                      <a16:colId xmlns:a16="http://schemas.microsoft.com/office/drawing/2014/main" xmlns="" val="49608968"/>
                    </a:ext>
                  </a:extLst>
                </a:gridCol>
                <a:gridCol w="3596604">
                  <a:extLst>
                    <a:ext uri="{9D8B030D-6E8A-4147-A177-3AD203B41FA5}">
                      <a16:colId xmlns:a16="http://schemas.microsoft.com/office/drawing/2014/main" xmlns="" val="797381843"/>
                    </a:ext>
                  </a:extLst>
                </a:gridCol>
                <a:gridCol w="1348727">
                  <a:extLst>
                    <a:ext uri="{9D8B030D-6E8A-4147-A177-3AD203B41FA5}">
                      <a16:colId xmlns:a16="http://schemas.microsoft.com/office/drawing/2014/main" xmlns="" val="1645109991"/>
                    </a:ext>
                  </a:extLst>
                </a:gridCol>
                <a:gridCol w="1533168">
                  <a:extLst>
                    <a:ext uri="{9D8B030D-6E8A-4147-A177-3AD203B41FA5}">
                      <a16:colId xmlns:a16="http://schemas.microsoft.com/office/drawing/2014/main" xmlns="" val="2293817194"/>
                    </a:ext>
                  </a:extLst>
                </a:gridCol>
                <a:gridCol w="1531274">
                  <a:extLst>
                    <a:ext uri="{9D8B030D-6E8A-4147-A177-3AD203B41FA5}">
                      <a16:colId xmlns:a16="http://schemas.microsoft.com/office/drawing/2014/main" xmlns="" val="2808740678"/>
                    </a:ext>
                  </a:extLst>
                </a:gridCol>
              </a:tblGrid>
              <a:tr h="648157">
                <a:tc>
                  <a:txBody>
                    <a:bodyPr/>
                    <a:lstStyle/>
                    <a:p>
                      <a:r>
                        <a:rPr lang="en-GB" dirty="0">
                          <a:latin typeface="+mn-lt"/>
                          <a:ea typeface="微軟正黑體" panose="020B0604030504040204" pitchFamily="34" charset="-120"/>
                        </a:rPr>
                        <a:t>GMTSS</a:t>
                      </a:r>
                      <a:r>
                        <a:rPr lang="zh-TW" altLang="en-US" dirty="0">
                          <a:latin typeface="+mn-lt"/>
                          <a:ea typeface="微軟正黑體" panose="020B0604030504040204" pitchFamily="34" charset="-120"/>
                        </a:rPr>
                        <a:t>課程</a:t>
                      </a:r>
                      <a:endParaRPr lang="en-GB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+mn-lt"/>
                          <a:ea typeface="微軟正黑體" panose="020B0604030504040204" pitchFamily="34" charset="-120"/>
                        </a:rPr>
                        <a:t>Date</a:t>
                      </a:r>
                      <a:r>
                        <a:rPr lang="zh-TW" altLang="en-US" dirty="0">
                          <a:latin typeface="+mn-lt"/>
                          <a:ea typeface="微軟正黑體" panose="020B0604030504040204" pitchFamily="34" charset="-120"/>
                        </a:rPr>
                        <a:t>日期</a:t>
                      </a:r>
                      <a:endParaRPr lang="en-GB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+mn-lt"/>
                          <a:ea typeface="微軟正黑體" panose="020B0604030504040204" pitchFamily="34" charset="-120"/>
                        </a:rPr>
                        <a:t>Time</a:t>
                      </a:r>
                    </a:p>
                    <a:p>
                      <a:r>
                        <a:rPr lang="zh-TW" altLang="en-US" dirty="0">
                          <a:latin typeface="+mn-lt"/>
                          <a:ea typeface="微軟正黑體" panose="020B0604030504040204" pitchFamily="34" charset="-120"/>
                        </a:rPr>
                        <a:t>時間</a:t>
                      </a:r>
                      <a:endParaRPr lang="en-GB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+mn-lt"/>
                          <a:ea typeface="微軟正黑體" panose="020B0604030504040204" pitchFamily="34" charset="-120"/>
                        </a:rPr>
                        <a:t>Venue</a:t>
                      </a:r>
                    </a:p>
                    <a:p>
                      <a:r>
                        <a:rPr lang="zh-TW" altLang="en-US" dirty="0">
                          <a:latin typeface="+mn-lt"/>
                          <a:ea typeface="微軟正黑體" panose="020B0604030504040204" pitchFamily="34" charset="-120"/>
                        </a:rPr>
                        <a:t>地點</a:t>
                      </a:r>
                      <a:endParaRPr lang="en-GB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+mn-lt"/>
                          <a:ea typeface="微軟正黑體" panose="020B0604030504040204" pitchFamily="34" charset="-120"/>
                        </a:rPr>
                        <a:t>Speaker</a:t>
                      </a:r>
                    </a:p>
                    <a:p>
                      <a:r>
                        <a:rPr lang="zh-TW" altLang="en-US" dirty="0">
                          <a:latin typeface="+mn-lt"/>
                          <a:ea typeface="微軟正黑體" panose="020B0604030504040204" pitchFamily="34" charset="-120"/>
                        </a:rPr>
                        <a:t>講師</a:t>
                      </a:r>
                      <a:endParaRPr lang="en-GB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2131426"/>
                  </a:ext>
                </a:extLst>
              </a:tr>
              <a:tr h="648157"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網路中心授證訓練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101</a:t>
                      </a:r>
                      <a:endParaRPr lang="en-GB" sz="28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2017</a:t>
                      </a: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11</a:t>
                      </a: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11</a:t>
                      </a: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六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)</a:t>
                      </a:r>
                      <a:endParaRPr lang="en-GB" sz="28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+mn-lt"/>
                          <a:ea typeface="微軟正黑體" panose="020B0604030504040204" pitchFamily="34" charset="-120"/>
                        </a:rPr>
                        <a:t>14:00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深水埗</a:t>
                      </a:r>
                      <a:endParaRPr lang="en-GB" sz="28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+mn-lt"/>
                          <a:ea typeface="微軟正黑體" panose="020B0604030504040204" pitchFamily="34" charset="-120"/>
                        </a:rPr>
                        <a:t>M</a:t>
                      </a:r>
                      <a:r>
                        <a:rPr lang="en-GB" altLang="zh-TW" sz="2000" dirty="0">
                          <a:latin typeface="+mn-lt"/>
                          <a:ea typeface="微軟正黑體" panose="020B0604030504040204" pitchFamily="34" charset="-120"/>
                        </a:rPr>
                        <a:t>aggie&amp;</a:t>
                      </a:r>
                    </a:p>
                    <a:p>
                      <a:pPr algn="ctr"/>
                      <a:r>
                        <a:rPr lang="en-GB" altLang="zh-TW" sz="2000" dirty="0" err="1">
                          <a:latin typeface="+mn-lt"/>
                          <a:ea typeface="微軟正黑體" panose="020B0604030504040204" pitchFamily="34" charset="-120"/>
                        </a:rPr>
                        <a:t>Carol&amp;Joyee</a:t>
                      </a:r>
                      <a:endParaRPr lang="en-GB" sz="20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618927249"/>
                  </a:ext>
                </a:extLst>
              </a:tr>
              <a:tr h="648157"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網路中心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UMO</a:t>
                      </a:r>
                      <a:endParaRPr lang="en-GB" sz="28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2017</a:t>
                      </a: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11</a:t>
                      </a: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13</a:t>
                      </a: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一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)</a:t>
                      </a:r>
                      <a:endParaRPr lang="en-GB" sz="28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+mn-lt"/>
                          <a:ea typeface="微軟正黑體" panose="020B0604030504040204" pitchFamily="34" charset="-120"/>
                        </a:rPr>
                        <a:t>18:00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尖沙咀</a:t>
                      </a:r>
                      <a:endParaRPr lang="en-GB" sz="28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+mn-lt"/>
                          <a:ea typeface="微軟正黑體" panose="020B0604030504040204" pitchFamily="34" charset="-120"/>
                        </a:rPr>
                        <a:t>Matthew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39908566"/>
                  </a:ext>
                </a:extLst>
              </a:tr>
              <a:tr h="648157"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網路中心授證訓練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101</a:t>
                      </a:r>
                      <a:endParaRPr lang="en-GB" sz="28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2017</a:t>
                      </a: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11</a:t>
                      </a: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19</a:t>
                      </a: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)</a:t>
                      </a:r>
                      <a:endParaRPr lang="en-GB" sz="28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+mn-lt"/>
                          <a:ea typeface="微軟正黑體" panose="020B0604030504040204" pitchFamily="34" charset="-120"/>
                        </a:rPr>
                        <a:t>14:00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尖沙咀</a:t>
                      </a:r>
                      <a:endParaRPr lang="en-GB" sz="28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+mn-lt"/>
                          <a:ea typeface="微軟正黑體" panose="020B0604030504040204" pitchFamily="34" charset="-120"/>
                        </a:rPr>
                        <a:t>Matthew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76122486"/>
                  </a:ext>
                </a:extLst>
              </a:tr>
              <a:tr h="648157"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網路中心授證訓練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201</a:t>
                      </a:r>
                      <a:endParaRPr lang="en-GB" sz="28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2017</a:t>
                      </a: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11</a:t>
                      </a: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25</a:t>
                      </a: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六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)</a:t>
                      </a:r>
                      <a:endParaRPr lang="en-GB" sz="28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+mn-lt"/>
                          <a:ea typeface="微軟正黑體" panose="020B0604030504040204" pitchFamily="34" charset="-120"/>
                        </a:rPr>
                        <a:t>14:00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尖沙咀</a:t>
                      </a:r>
                      <a:endParaRPr lang="en-GB" sz="28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+mn-lt"/>
                          <a:ea typeface="微軟正黑體" panose="020B0604030504040204" pitchFamily="34" charset="-120"/>
                        </a:rPr>
                        <a:t>Kirk &amp;</a:t>
                      </a:r>
                    </a:p>
                    <a:p>
                      <a:pPr marL="0" marR="0" lvl="0" indent="0" algn="ctr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+mn-lt"/>
                          <a:ea typeface="微軟正黑體" panose="020B0604030504040204" pitchFamily="34" charset="-120"/>
                        </a:rPr>
                        <a:t>Frances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13351776"/>
                  </a:ext>
                </a:extLst>
              </a:tr>
              <a:tr h="648157"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網路中心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UMO</a:t>
                      </a:r>
                      <a:endParaRPr lang="en-GB" sz="28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2017</a:t>
                      </a: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12</a:t>
                      </a: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01</a:t>
                      </a: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五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)</a:t>
                      </a:r>
                      <a:endParaRPr lang="en-GB" sz="28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+mn-lt"/>
                          <a:ea typeface="微軟正黑體" panose="020B0604030504040204" pitchFamily="34" charset="-120"/>
                        </a:rPr>
                        <a:t>18:00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尖沙咀</a:t>
                      </a:r>
                      <a:endParaRPr lang="en-GB" sz="28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+mn-lt"/>
                          <a:ea typeface="微軟正黑體" panose="020B0604030504040204" pitchFamily="34" charset="-120"/>
                        </a:rPr>
                        <a:t>Frances &amp; Winnie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1300705"/>
                  </a:ext>
                </a:extLst>
              </a:tr>
              <a:tr h="648157"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網路中心授證訓練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101</a:t>
                      </a:r>
                      <a:endParaRPr lang="en-GB" sz="28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2017</a:t>
                      </a: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12</a:t>
                      </a: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03</a:t>
                      </a: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)</a:t>
                      </a:r>
                      <a:endParaRPr lang="en-GB" sz="28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+mn-lt"/>
                          <a:ea typeface="微軟正黑體" panose="020B0604030504040204" pitchFamily="34" charset="-120"/>
                        </a:rPr>
                        <a:t>14:00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尖沙咀</a:t>
                      </a:r>
                      <a:endParaRPr lang="en-GB" sz="28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+mn-lt"/>
                          <a:ea typeface="微軟正黑體" panose="020B0604030504040204" pitchFamily="34" charset="-120"/>
                        </a:rPr>
                        <a:t>Matthew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86722024"/>
                  </a:ext>
                </a:extLst>
              </a:tr>
              <a:tr h="648157"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網路中心授證訓練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201</a:t>
                      </a:r>
                      <a:endParaRPr lang="en-GB" sz="28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2017</a:t>
                      </a: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12</a:t>
                      </a: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17</a:t>
                      </a: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lang="en-US" altLang="zh-TW" sz="2800" dirty="0">
                          <a:latin typeface="+mn-lt"/>
                          <a:ea typeface="微軟正黑體" panose="020B0604030504040204" pitchFamily="34" charset="-120"/>
                        </a:rPr>
                        <a:t>)</a:t>
                      </a:r>
                      <a:endParaRPr lang="en-GB" sz="28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+mn-lt"/>
                          <a:ea typeface="微軟正黑體" panose="020B0604030504040204" pitchFamily="34" charset="-120"/>
                        </a:rPr>
                        <a:t>14:00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latin typeface="+mn-lt"/>
                          <a:ea typeface="微軟正黑體" panose="020B0604030504040204" pitchFamily="34" charset="-120"/>
                        </a:rPr>
                        <a:t>尖沙咀</a:t>
                      </a:r>
                      <a:endParaRPr lang="en-GB" sz="28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74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+mn-lt"/>
                          <a:ea typeface="微軟正黑體" panose="020B0604030504040204" pitchFamily="34" charset="-120"/>
                        </a:rPr>
                        <a:t>Maggie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6690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633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7579FF-8A27-4B00-AA68-189B0404FE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EBADF22-4821-4C10-ABCE-E45B5503BF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E431D24-944B-4586-A6C8-B74A4A7973F5}"/>
              </a:ext>
            </a:extLst>
          </p:cNvPr>
          <p:cNvSpPr txBox="1"/>
          <p:nvPr/>
        </p:nvSpPr>
        <p:spPr>
          <a:xfrm>
            <a:off x="1439337" y="4388556"/>
            <a:ext cx="246224" cy="454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7A07DD0-7C7B-409F-9180-E88CCD8F919A}"/>
              </a:ext>
            </a:extLst>
          </p:cNvPr>
          <p:cNvSpPr txBox="1"/>
          <p:nvPr/>
        </p:nvSpPr>
        <p:spPr>
          <a:xfrm>
            <a:off x="719671" y="282222"/>
            <a:ext cx="246224" cy="454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CCE4B26-9079-4685-A9CF-B5E9032F6D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" y="-23738"/>
            <a:ext cx="12191499" cy="69193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FF9F1AC-B7CA-46D6-AB32-CD9F61D7279E}"/>
              </a:ext>
            </a:extLst>
          </p:cNvPr>
          <p:cNvSpPr/>
          <p:nvPr/>
        </p:nvSpPr>
        <p:spPr>
          <a:xfrm>
            <a:off x="1503359" y="4382285"/>
            <a:ext cx="9144000" cy="1220265"/>
          </a:xfrm>
          <a:prstGeom prst="rect">
            <a:avLst/>
          </a:prstGeom>
          <a:solidFill>
            <a:srgbClr val="00B0F0">
              <a:alpha val="84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7006A78-BD29-493E-BE84-812C6E5A306E}"/>
              </a:ext>
            </a:extLst>
          </p:cNvPr>
          <p:cNvSpPr txBox="1"/>
          <p:nvPr/>
        </p:nvSpPr>
        <p:spPr>
          <a:xfrm>
            <a:off x="1728520" y="4732374"/>
            <a:ext cx="883296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3600" b="1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WebSolutions</a:t>
            </a:r>
            <a:r>
              <a:rPr lang="en-GB" sz="3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3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新產品，新計劃，新機會</a:t>
            </a:r>
            <a:endParaRPr lang="x-none" sz="36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0E64789-E23C-4A6C-9FA7-A2E15D62DECB}"/>
              </a:ext>
            </a:extLst>
          </p:cNvPr>
          <p:cNvSpPr/>
          <p:nvPr/>
        </p:nvSpPr>
        <p:spPr>
          <a:xfrm>
            <a:off x="1435990" y="4279112"/>
            <a:ext cx="7856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Regular" charset="0"/>
              </a:rPr>
              <a:t>[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338ED76-4EE6-44B0-BCA9-F88BC2168292}"/>
              </a:ext>
            </a:extLst>
          </p:cNvPr>
          <p:cNvSpPr/>
          <p:nvPr/>
        </p:nvSpPr>
        <p:spPr>
          <a:xfrm flipH="1">
            <a:off x="10214478" y="4279111"/>
            <a:ext cx="7265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Regular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4272865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4406" y="1580195"/>
            <a:ext cx="6484576" cy="105413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TW" altLang="en-US" sz="3200" b="1" dirty="0">
                <a:ln w="3175">
                  <a:noFill/>
                </a:ln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免費開</a:t>
            </a:r>
            <a:r>
              <a:rPr lang="zh-TW" altLang="en-US" sz="3200" b="1" dirty="0" smtClean="0">
                <a:ln w="3175">
                  <a:noFill/>
                </a:ln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通網絡中</a:t>
            </a:r>
            <a:r>
              <a:rPr lang="zh-TW" altLang="en-US" sz="3200" b="1" dirty="0">
                <a:ln w="3175">
                  <a:noFill/>
                </a:ln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心！</a:t>
            </a:r>
            <a:endParaRPr lang="en-US" sz="3200" b="1" dirty="0">
              <a:ln w="3175">
                <a:noFill/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charset="0"/>
            </a:endParaRPr>
          </a:p>
          <a:p>
            <a:r>
              <a:rPr lang="zh-TW" altLang="en-US" sz="3200" b="1" dirty="0">
                <a:ln w="3175">
                  <a:noFill/>
                </a:ln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請至攤位索取並繳</a:t>
            </a:r>
            <a:r>
              <a:rPr lang="zh-TW" altLang="en-US" sz="3200" b="1" dirty="0" smtClean="0">
                <a:ln w="3175">
                  <a:noFill/>
                </a:ln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交你的</a:t>
            </a:r>
            <a:r>
              <a:rPr lang="zh-TW" altLang="en-US" sz="3200" b="1" dirty="0">
                <a:ln w="3175">
                  <a:noFill/>
                </a:ln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表格</a:t>
            </a:r>
            <a:endParaRPr lang="en-US" sz="3200" b="1" dirty="0">
              <a:ln w="3175">
                <a:noFill/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406" y="950168"/>
            <a:ext cx="513118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10716" indent="-10716">
              <a:lnSpc>
                <a:spcPct val="80000"/>
              </a:lnSpc>
            </a:pPr>
            <a:r>
              <a:rPr lang="zh-TW" altLang="en-US" sz="4000" b="1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你需</a:t>
            </a:r>
            <a:r>
              <a:rPr lang="zh-TW" altLang="en-US" sz="40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要一</a:t>
            </a:r>
            <a:r>
              <a:rPr lang="zh-TW" altLang="en-US" sz="4000" b="1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個網絡中</a:t>
            </a:r>
            <a:r>
              <a:rPr lang="zh-TW" altLang="en-US" sz="40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心</a:t>
            </a:r>
            <a:endParaRPr lang="en-US" sz="40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4406" y="3937413"/>
            <a:ext cx="8078002" cy="273151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457200" indent="-457200">
              <a:spcBef>
                <a:spcPts val="1800"/>
              </a:spcBef>
              <a:buFont typeface="微軟正黑體" panose="020B0604030504040204" pitchFamily="34" charset="-120"/>
              <a:buChar char="━"/>
            </a:pPr>
            <a:r>
              <a:rPr lang="zh-TW" altLang="en-US" sz="3200" b="1" dirty="0">
                <a:ln w="3175">
                  <a:noFill/>
                </a:ln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購買</a:t>
            </a:r>
            <a:r>
              <a:rPr lang="en-US" altLang="zh-TW" sz="3200" b="1" dirty="0">
                <a:ln w="3175">
                  <a:noFill/>
                </a:ln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WCT101</a:t>
            </a:r>
            <a:r>
              <a:rPr lang="zh-TW" altLang="en-US" sz="3200" b="1" dirty="0">
                <a:ln w="3175">
                  <a:noFill/>
                </a:ln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及</a:t>
            </a:r>
            <a:r>
              <a:rPr lang="en-US" altLang="zh-TW" sz="3200" b="1" dirty="0">
                <a:ln w="3175">
                  <a:noFill/>
                </a:ln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201</a:t>
            </a:r>
            <a:r>
              <a:rPr lang="zh-TW" altLang="en-US" sz="3200" b="1" dirty="0">
                <a:ln w="3175">
                  <a:noFill/>
                </a:ln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門票</a:t>
            </a:r>
            <a:endParaRPr lang="en-GB" altLang="zh-TW" sz="3200" b="1" dirty="0">
              <a:ln w="3175">
                <a:noFill/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charset="0"/>
            </a:endParaRPr>
          </a:p>
          <a:p>
            <a:pPr marL="457200" indent="-457200">
              <a:spcBef>
                <a:spcPts val="1800"/>
              </a:spcBef>
              <a:buFont typeface="微軟正黑體" panose="020B0604030504040204" pitchFamily="34" charset="-120"/>
              <a:buChar char="━"/>
            </a:pPr>
            <a:r>
              <a:rPr lang="zh-TW" altLang="en-US" sz="3200" b="1" dirty="0">
                <a:ln w="3175">
                  <a:noFill/>
                </a:ln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了</a:t>
            </a:r>
            <a:r>
              <a:rPr lang="zh-TW" altLang="en-US" sz="3200" b="1" dirty="0" smtClean="0">
                <a:ln w="3175">
                  <a:noFill/>
                </a:ln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解網絡中</a:t>
            </a:r>
            <a:r>
              <a:rPr lang="zh-TW" altLang="en-US" sz="3200" b="1" dirty="0">
                <a:ln w="3175">
                  <a:noFill/>
                </a:ln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心最新訊息</a:t>
            </a:r>
            <a:r>
              <a:rPr lang="en-US" sz="3200" b="1" dirty="0">
                <a:ln w="3175">
                  <a:noFill/>
                </a:ln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 </a:t>
            </a:r>
          </a:p>
          <a:p>
            <a:pPr marL="457200" indent="-457200">
              <a:spcBef>
                <a:spcPts val="1800"/>
              </a:spcBef>
              <a:buFont typeface="微軟正黑體" panose="020B0604030504040204" pitchFamily="34" charset="-120"/>
              <a:buChar char="━"/>
            </a:pPr>
            <a:r>
              <a:rPr lang="zh-TW" altLang="en-US" sz="3200" b="1" dirty="0" smtClean="0">
                <a:ln w="3175">
                  <a:noFill/>
                </a:ln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諮詢網路中心內容</a:t>
            </a:r>
            <a:endParaRPr lang="en-US" sz="3200" b="1" dirty="0">
              <a:ln w="3175">
                <a:noFill/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charset="0"/>
            </a:endParaRPr>
          </a:p>
          <a:p>
            <a:pPr marL="457200" indent="-457200">
              <a:spcBef>
                <a:spcPts val="1800"/>
              </a:spcBef>
              <a:buFont typeface="微軟正黑體" panose="020B0604030504040204" pitchFamily="34" charset="-120"/>
              <a:buChar char="━"/>
            </a:pPr>
            <a:r>
              <a:rPr lang="zh-TW" altLang="en-US" sz="3200" b="1" dirty="0">
                <a:ln w="3175">
                  <a:noFill/>
                </a:ln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與講師們一起學習如何經</a:t>
            </a:r>
            <a:r>
              <a:rPr lang="zh-TW" altLang="en-US" sz="3200" b="1" dirty="0" smtClean="0">
                <a:ln w="3175">
                  <a:noFill/>
                </a:ln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營網絡中</a:t>
            </a:r>
            <a:r>
              <a:rPr lang="zh-TW" altLang="en-US" sz="3200" b="1" dirty="0">
                <a:ln w="3175">
                  <a:noFill/>
                </a:ln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心事業</a:t>
            </a:r>
            <a:endParaRPr lang="en-US" sz="3200" b="1" dirty="0">
              <a:ln w="3175">
                <a:noFill/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4406" y="3378637"/>
            <a:ext cx="5390206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10716" indent="-10716">
              <a:lnSpc>
                <a:spcPct val="80000"/>
              </a:lnSpc>
            </a:pPr>
            <a:r>
              <a:rPr lang="zh-TW" altLang="en-US" sz="4000" b="1" dirty="0">
                <a:solidFill>
                  <a:srgbClr val="0FB7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歡迎光</a:t>
            </a:r>
            <a:r>
              <a:rPr lang="zh-TW" altLang="en-US" sz="4000" b="1" dirty="0" smtClean="0">
                <a:solidFill>
                  <a:srgbClr val="0FB7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臨網絡中</a:t>
            </a:r>
            <a:r>
              <a:rPr lang="zh-TW" altLang="en-US" sz="4000" b="1" dirty="0">
                <a:solidFill>
                  <a:srgbClr val="0FB7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心攤位</a:t>
            </a:r>
            <a:endParaRPr lang="en-US" sz="4000" b="1" dirty="0">
              <a:solidFill>
                <a:srgbClr val="0FB7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-329" r="50236" b="396"/>
          <a:stretch/>
        </p:blipFill>
        <p:spPr>
          <a:xfrm>
            <a:off x="8642408" y="-52634"/>
            <a:ext cx="3549592" cy="686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4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="" xmlns:a16="http://schemas.microsoft.com/office/drawing/2014/main" id="{025909FF-A261-4BAF-A153-C351A90B5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1379" y="0"/>
            <a:ext cx="5089242" cy="3738716"/>
          </a:xfr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D7C90C7B-4312-4421-B7CE-E57AA35B7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334" y="2762865"/>
            <a:ext cx="4053666" cy="409513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CD4615AA-C906-4EC0-8967-95CE023C6037}"/>
              </a:ext>
            </a:extLst>
          </p:cNvPr>
          <p:cNvSpPr/>
          <p:nvPr/>
        </p:nvSpPr>
        <p:spPr>
          <a:xfrm>
            <a:off x="0" y="2762865"/>
            <a:ext cx="3814916" cy="409513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prstClr val="white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C79FAF85-0031-4F39-BDA6-E2F71800896F}"/>
              </a:ext>
            </a:extLst>
          </p:cNvPr>
          <p:cNvSpPr/>
          <p:nvPr/>
        </p:nvSpPr>
        <p:spPr>
          <a:xfrm>
            <a:off x="95406" y="3354753"/>
            <a:ext cx="3647767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主管經理級 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(MC)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全職 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I.T. </a:t>
            </a: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 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(Project Manager)</a:t>
            </a:r>
            <a:endParaRPr lang="zh-TW" alt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資訊科技學士</a:t>
            </a:r>
            <a:endParaRPr lang="en-US" altLang="zh-TW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二十年資訊科技行業經驗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多次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MUFO 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得主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多次本地研討會</a:t>
            </a:r>
            <a:r>
              <a:rPr lang="zh-TW" altLang="zh-HK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挑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戰賽得主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網絡中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心授證訓練員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演講者機構成員</a:t>
            </a:r>
            <a:endParaRPr lang="zh-TW" altLang="en-US" sz="105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E236C7CB-D6BE-4885-8915-71B05A25051B}"/>
              </a:ext>
            </a:extLst>
          </p:cNvPr>
          <p:cNvSpPr txBox="1">
            <a:spLocks/>
          </p:cNvSpPr>
          <p:nvPr/>
        </p:nvSpPr>
        <p:spPr>
          <a:xfrm>
            <a:off x="31890" y="2458065"/>
            <a:ext cx="39448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b="1" i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Matthew </a:t>
            </a:r>
            <a:r>
              <a:rPr lang="en-US" sz="2800" b="1" i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Lai</a:t>
            </a:r>
            <a:endParaRPr lang="en-US" sz="3600" b="1" i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="" xmlns:a16="http://schemas.microsoft.com/office/drawing/2014/main" id="{D31E0CAD-73B8-4613-89B3-688E3BCC2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322" y="4475009"/>
            <a:ext cx="4100560" cy="123736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="" xmlns:a16="http://schemas.microsoft.com/office/drawing/2014/main" id="{35ED1A31-C6D4-4EC2-A1F2-DB2114BC0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30" y="1"/>
            <a:ext cx="3480621" cy="2320414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="" xmlns:a16="http://schemas.microsoft.com/office/drawing/2014/main" id="{507045BB-59D7-409A-B6AC-E2F4FB8EB5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5125" y="10140"/>
            <a:ext cx="3496875" cy="23102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14246" y="4625766"/>
            <a:ext cx="2257064" cy="369332"/>
          </a:xfrm>
          <a:prstGeom prst="rect">
            <a:avLst/>
          </a:prstGeom>
          <a:solidFill>
            <a:srgbClr val="41A7C3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多次網絡中心挑戰獎</a:t>
            </a:r>
            <a:endParaRPr 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6740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0011"/>
            <a:ext cx="12192000" cy="69980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116347"/>
            <a:ext cx="12192000" cy="1631216"/>
          </a:xfrm>
          <a:prstGeom prst="rect">
            <a:avLst/>
          </a:prstGeom>
          <a:solidFill>
            <a:schemeClr val="bg1">
              <a:alpha val="16000"/>
            </a:schemeClr>
          </a:solidFill>
        </p:spPr>
        <p:txBody>
          <a:bodyPr wrap="square" rtlCol="0">
            <a:spAutoFit/>
          </a:bodyPr>
          <a:lstStyle/>
          <a:p>
            <a:pPr algn="ctr" defTabSz="609585"/>
            <a:r>
              <a:rPr lang="zh-CN" altLang="en-US" sz="10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網絡</a:t>
            </a:r>
            <a:r>
              <a:rPr lang="x-none" sz="10000" b="1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趨勢</a:t>
            </a:r>
            <a:endParaRPr lang="x-none" sz="10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74351"/>
            <a:ext cx="7010400" cy="502766"/>
          </a:xfrm>
          <a:prstGeom prst="rect">
            <a:avLst/>
          </a:prstGeom>
          <a:solidFill>
            <a:schemeClr val="tx1">
              <a:lumMod val="85000"/>
              <a:lumOff val="15000"/>
              <a:alpha val="6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x-none" sz="2667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每人每天平均花5.2小時在使用行動裝置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5353509"/>
            <a:ext cx="7010400" cy="913199"/>
          </a:xfrm>
          <a:prstGeom prst="rect">
            <a:avLst/>
          </a:prstGeom>
          <a:solidFill>
            <a:schemeClr val="tx1">
              <a:lumMod val="85000"/>
              <a:lumOff val="15000"/>
              <a:alpha val="69000"/>
            </a:schemeClr>
          </a:solidFill>
        </p:spPr>
        <p:txBody>
          <a:bodyPr wrap="square">
            <a:spAutoFit/>
          </a:bodyPr>
          <a:lstStyle/>
          <a:p>
            <a:pPr defTabSz="609585"/>
            <a:r>
              <a:rPr lang="x-none" sz="2667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88％的消費者閱讀線上評論來衡量本地企業的品質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2892519"/>
            <a:ext cx="7010400" cy="502766"/>
          </a:xfrm>
          <a:prstGeom prst="rect">
            <a:avLst/>
          </a:prstGeom>
          <a:solidFill>
            <a:schemeClr val="tx1">
              <a:lumMod val="85000"/>
              <a:lumOff val="15000"/>
              <a:alpha val="69000"/>
            </a:schemeClr>
          </a:solidFill>
        </p:spPr>
        <p:txBody>
          <a:bodyPr wrap="square">
            <a:spAutoFit/>
          </a:bodyPr>
          <a:lstStyle/>
          <a:p>
            <a:pPr defTabSz="609585"/>
            <a:r>
              <a:rPr lang="x-none" sz="2667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85</a:t>
            </a:r>
            <a:r>
              <a:rPr lang="x-none" sz="2667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％</a:t>
            </a:r>
            <a:r>
              <a:rPr lang="x-none" sz="2667" b="1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的消費者期望企業活躍地使用</a:t>
            </a:r>
            <a:r>
              <a:rPr lang="zh-CN" altLang="en-US" sz="2667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社交媒體</a:t>
            </a:r>
            <a:r>
              <a:rPr lang="x-none" sz="2667" b="1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x-none" sz="2667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81600" y="4053037"/>
            <a:ext cx="7010400" cy="913199"/>
          </a:xfrm>
          <a:prstGeom prst="rect">
            <a:avLst/>
          </a:prstGeom>
          <a:solidFill>
            <a:schemeClr val="tx1">
              <a:lumMod val="85000"/>
              <a:lumOff val="15000"/>
              <a:alpha val="69000"/>
            </a:schemeClr>
          </a:solidFill>
        </p:spPr>
        <p:txBody>
          <a:bodyPr wrap="square">
            <a:spAutoFit/>
          </a:bodyPr>
          <a:lstStyle/>
          <a:p>
            <a:pPr defTabSz="609585"/>
            <a:r>
              <a:rPr lang="x-none" sz="2667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每天有34億筆</a:t>
            </a:r>
            <a:r>
              <a:rPr lang="en-US" sz="2667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x-none" sz="2667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搜尋，其中61%是來自本地搜尋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81600" y="1714186"/>
            <a:ext cx="7010400" cy="913199"/>
          </a:xfrm>
          <a:prstGeom prst="rect">
            <a:avLst/>
          </a:prstGeom>
          <a:solidFill>
            <a:schemeClr val="tx1">
              <a:lumMod val="85000"/>
              <a:lumOff val="15000"/>
              <a:alpha val="69000"/>
            </a:schemeClr>
          </a:solidFill>
        </p:spPr>
        <p:txBody>
          <a:bodyPr wrap="square">
            <a:spAutoFit/>
          </a:bodyPr>
          <a:lstStyle/>
          <a:p>
            <a:pPr defTabSz="609585"/>
            <a:r>
              <a:rPr lang="x-none" sz="2667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74％的使用者更有可能造訪行動裝置最佳化的網站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8013043" y="6321981"/>
            <a:ext cx="4022255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zh-TW" altLang="en-US" sz="2133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資料來源：富比世雜誌線上調查</a:t>
            </a:r>
          </a:p>
        </p:txBody>
      </p:sp>
    </p:spTree>
    <p:extLst>
      <p:ext uri="{BB962C8B-B14F-4D97-AF65-F5344CB8AC3E}">
        <p14:creationId xmlns:p14="http://schemas.microsoft.com/office/powerpoint/2010/main" val="119676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9117" y="585140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endParaRPr lang="en-US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9562" y="37629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endParaRPr lang="en-US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366" y="868739"/>
            <a:ext cx="11930049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x-none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一個已經證實、可複製的系統，可提供 </a:t>
            </a:r>
          </a:p>
          <a:p>
            <a:pPr algn="ctr">
              <a:lnSpc>
                <a:spcPct val="120000"/>
              </a:lnSpc>
            </a:pPr>
            <a:r>
              <a:rPr lang="x-none" sz="3200" b="1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小型企業主有效的</a:t>
            </a:r>
            <a:r>
              <a:rPr lang="zh-CN" altLang="en-US" sz="32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網絡</a:t>
            </a:r>
            <a:r>
              <a:rPr lang="x-none" sz="3200" b="1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營運</a:t>
            </a:r>
            <a:endParaRPr lang="x-none" sz="32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1365" y="2377395"/>
            <a:ext cx="11930049" cy="73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x-none" sz="3467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我們可以一起幫助企業和團體：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97225" y="3552551"/>
            <a:ext cx="5661596" cy="812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2396" lvl="1"/>
            <a:r>
              <a:rPr lang="x-none" sz="2133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增加利潤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97225" y="4466951"/>
            <a:ext cx="5661596" cy="812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2396" lvl="1">
              <a:lnSpc>
                <a:spcPct val="120000"/>
              </a:lnSpc>
            </a:pPr>
            <a:r>
              <a:rPr lang="x-none" sz="2133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減少開支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1157" y="5381351"/>
            <a:ext cx="5657664" cy="812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2396" lvl="1">
              <a:lnSpc>
                <a:spcPct val="120000"/>
              </a:lnSpc>
            </a:pPr>
            <a:r>
              <a:rPr lang="x-none" sz="2133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增加顧客滿意度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37194" y="3552551"/>
            <a:ext cx="5728717" cy="812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313" lvl="1" algn="r">
              <a:lnSpc>
                <a:spcPct val="120000"/>
              </a:lnSpc>
            </a:pPr>
            <a:r>
              <a:rPr lang="x-none" sz="2133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提升生意的客流量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237194" y="4465069"/>
            <a:ext cx="5733916" cy="812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2396" lvl="1" algn="r">
              <a:lnSpc>
                <a:spcPct val="120000"/>
              </a:lnSpc>
            </a:pPr>
            <a:r>
              <a:rPr lang="x-none" sz="2133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增加互動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37194" y="5454147"/>
            <a:ext cx="5728717" cy="812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2396" lvl="1" algn="r">
              <a:lnSpc>
                <a:spcPct val="120000"/>
              </a:lnSpc>
            </a:pPr>
            <a:r>
              <a:rPr lang="x-none" sz="2133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行銷他們的生意</a:t>
            </a:r>
          </a:p>
        </p:txBody>
      </p:sp>
    </p:spTree>
    <p:extLst>
      <p:ext uri="{BB962C8B-B14F-4D97-AF65-F5344CB8AC3E}">
        <p14:creationId xmlns:p14="http://schemas.microsoft.com/office/powerpoint/2010/main" val="131163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777705" y="710464"/>
            <a:ext cx="6705600" cy="7112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z="5400" b="1" cap="all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不只是一個網站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90969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326054" y="1630978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我們所有的網站都包含：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4630719" y="2572827"/>
            <a:ext cx="3762568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prstClr val="black">
                  <a:lumMod val="65000"/>
                  <a:lumOff val="35000"/>
                </a:prstClr>
              </a:buClr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無限的支援</a:t>
            </a:r>
            <a:endParaRPr lang="en-US" altLang="zh-TW" sz="28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prstClr val="black">
                  <a:lumMod val="65000"/>
                  <a:lumOff val="35000"/>
                </a:prstClr>
              </a:buClr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無限次數的網站修改</a:t>
            </a:r>
            <a:endParaRPr lang="en-US" altLang="zh-TW" sz="28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prstClr val="black">
                  <a:lumMod val="65000"/>
                  <a:lumOff val="35000"/>
                </a:prstClr>
              </a:buClr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無限個電子郵件帳戶</a:t>
            </a:r>
            <a:endParaRPr lang="en-US" altLang="zh-TW" sz="28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prstClr val="black">
                  <a:lumMod val="65000"/>
                  <a:lumOff val="35000"/>
                </a:prstClr>
              </a:buClr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無限網站流量</a:t>
            </a:r>
            <a:endParaRPr lang="en-US" altLang="zh-TW" sz="28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prstClr val="black">
                  <a:lumMod val="65000"/>
                  <a:lumOff val="35000"/>
                </a:prstClr>
              </a:buClr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免費軟體升級</a:t>
            </a:r>
            <a:endParaRPr lang="en-US" altLang="zh-TW" sz="28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prstClr val="black">
                  <a:lumMod val="65000"/>
                  <a:lumOff val="35000"/>
                </a:prstClr>
              </a:buClr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響應式網站設計</a:t>
            </a:r>
            <a:endParaRPr lang="en-US" altLang="zh-TW" sz="28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prstClr val="black">
                  <a:lumMod val="65000"/>
                  <a:lumOff val="35000"/>
                </a:prstClr>
              </a:buClr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電子商務</a:t>
            </a:r>
            <a:endParaRPr lang="en-US" altLang="zh-TW" sz="28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624666" y="2572827"/>
            <a:ext cx="340349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prstClr val="black">
                  <a:lumMod val="65000"/>
                  <a:lumOff val="35000"/>
                </a:prstClr>
              </a:buClr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聯絡資訊管理</a:t>
            </a:r>
            <a:endParaRPr lang="en-US" altLang="zh-TW" sz="28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prstClr val="black">
                  <a:lumMod val="65000"/>
                  <a:lumOff val="35000"/>
                </a:prstClr>
              </a:buClr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電子郵件行銷</a:t>
            </a:r>
            <a:endParaRPr lang="en-US" altLang="zh-TW" sz="28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prstClr val="black">
                  <a:lumMod val="65000"/>
                  <a:lumOff val="35000"/>
                </a:prstClr>
              </a:buClr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照片藝廊</a:t>
            </a:r>
            <a:endParaRPr lang="en-US" altLang="zh-TW" sz="28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prstClr val="black">
                  <a:lumMod val="65000"/>
                  <a:lumOff val="35000"/>
                </a:prstClr>
              </a:buClr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嵌入式影片</a:t>
            </a:r>
            <a:endParaRPr lang="en-US" altLang="zh-TW" sz="28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prstClr val="black">
                  <a:lumMod val="65000"/>
                  <a:lumOff val="35000"/>
                </a:prstClr>
              </a:buClr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</a:t>
            </a:r>
            <a:r>
              <a:rPr lang="zh-TW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</a:t>
            </a:r>
            <a:r>
              <a:rPr lang="zh-TW" alt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媒</a:t>
            </a:r>
            <a:r>
              <a:rPr lang="zh-TW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體工具</a:t>
            </a:r>
            <a:endParaRPr lang="en-US" altLang="zh-TW" sz="28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prstClr val="black">
                  <a:lumMod val="65000"/>
                  <a:lumOff val="35000"/>
                </a:prstClr>
              </a:buClr>
              <a:buFont typeface="Arial" panose="020B0604020202020204" pitchFamily="34" charset="0"/>
              <a:buChar char="•"/>
            </a:pPr>
            <a:r>
              <a:rPr lang="en-US" altLang="zh-TW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SEO</a:t>
            </a:r>
            <a:r>
              <a:rPr lang="zh-TW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SEM</a:t>
            </a:r>
            <a:r>
              <a:rPr lang="zh-TW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endParaRPr lang="en-US" altLang="zh-TW" sz="28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prstClr val="black">
                  <a:lumMod val="65000"/>
                  <a:lumOff val="35000"/>
                </a:prstClr>
              </a:buClr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顧客關係管理工具</a:t>
            </a:r>
            <a:endParaRPr lang="en-US" altLang="zh-TW" sz="28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prstClr val="black">
                  <a:lumMod val="65000"/>
                  <a:lumOff val="35000"/>
                </a:prstClr>
              </a:buClr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安全代管</a:t>
            </a:r>
          </a:p>
        </p:txBody>
      </p:sp>
    </p:spTree>
    <p:extLst>
      <p:ext uri="{BB962C8B-B14F-4D97-AF65-F5344CB8AC3E}">
        <p14:creationId xmlns:p14="http://schemas.microsoft.com/office/powerpoint/2010/main" val="691399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51" y="-1"/>
            <a:ext cx="12287251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631556"/>
            <a:ext cx="12095543" cy="1754372"/>
          </a:xfrm>
          <a:prstGeom prst="rect">
            <a:avLst/>
          </a:prstGeom>
          <a:solidFill>
            <a:srgbClr val="00B0F0">
              <a:alpha val="84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46324" y="4506605"/>
            <a:ext cx="1047492" cy="1733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666" dirty="0"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[</a:t>
            </a:r>
          </a:p>
        </p:txBody>
      </p:sp>
      <p:sp>
        <p:nvSpPr>
          <p:cNvPr id="11" name="Rectangle 10"/>
          <p:cNvSpPr/>
          <p:nvPr/>
        </p:nvSpPr>
        <p:spPr>
          <a:xfrm flipH="1">
            <a:off x="9504761" y="4506605"/>
            <a:ext cx="968763" cy="1733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666" dirty="0"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3816" y="4800856"/>
            <a:ext cx="605418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prstClr val="white"/>
                </a:solidFill>
                <a:latin typeface="Pathway Gothic One" charset="0"/>
                <a:ea typeface="Pathway Gothic One" charset="0"/>
                <a:cs typeface="Pathway Gothic One" charset="0"/>
              </a:rPr>
              <a:t>B2B </a:t>
            </a:r>
            <a:r>
              <a:rPr lang="zh-TW" altLang="en-US" sz="5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解決方案</a:t>
            </a:r>
            <a:endParaRPr lang="en-US" sz="5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  <a:p>
            <a:pPr algn="ctr"/>
            <a:r>
              <a:rPr lang="zh-TW" altLang="en-US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行銷</a:t>
            </a:r>
            <a:r>
              <a:rPr lang="en-US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 &amp; </a:t>
            </a:r>
            <a:r>
              <a:rPr lang="zh-TW" altLang="en-US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購物年金</a:t>
            </a:r>
            <a:endParaRPr lang="en-US" sz="32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238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70042" y="1660631"/>
            <a:ext cx="3783724" cy="3773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32166" y="1660631"/>
            <a:ext cx="3783724" cy="3773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76110" y="783788"/>
            <a:ext cx="3783724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/>
            <a:r>
              <a:rPr lang="zh-CN" altLang="en-US" sz="2667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社交媒體</a:t>
            </a:r>
            <a:endParaRPr lang="x-none" sz="2667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032" y="0"/>
            <a:ext cx="409096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083" y="783788"/>
            <a:ext cx="7548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x-none" sz="2400" b="1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</a:t>
            </a:r>
            <a:r>
              <a:rPr lang="zh-TW" altLang="en-US" sz="2400" b="1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</a:t>
            </a:r>
            <a:r>
              <a:rPr lang="x-none" sz="2400" b="1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媒體</a:t>
            </a:r>
            <a:endParaRPr lang="x-none" sz="24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09585"/>
            <a:r>
              <a:rPr lang="x-none" sz="2400" b="1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</a:t>
            </a:r>
            <a:r>
              <a:rPr lang="zh-TW" altLang="en-US" sz="2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</a:t>
            </a:r>
            <a:r>
              <a:rPr lang="x-none" sz="2400" b="1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媒體管理</a:t>
            </a:r>
            <a:r>
              <a:rPr lang="x-none" sz="24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x-none" sz="2400" b="1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</a:t>
            </a:r>
            <a:r>
              <a:rPr lang="zh-TW" altLang="en-US" sz="2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絡</a:t>
            </a:r>
            <a:r>
              <a:rPr lang="x-none" sz="2400" b="1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信譽管理</a:t>
            </a:r>
            <a:r>
              <a:rPr lang="x-none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、高級臉書廣告</a:t>
            </a:r>
            <a:r>
              <a:rPr lang="en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9787" y="2381298"/>
            <a:ext cx="7548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x-none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數位行銷</a:t>
            </a:r>
          </a:p>
          <a:p>
            <a:pPr defTabSz="609585"/>
            <a:r>
              <a:rPr lang="x-none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本地搜尋引擎優化、區域性搜尋引擎優化、</a:t>
            </a:r>
            <a:r>
              <a:rPr 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x-none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廣告、內容撰寫、Wordpress.org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88" y="4401303"/>
            <a:ext cx="7548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x-none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網站代管</a:t>
            </a:r>
          </a:p>
          <a:p>
            <a:pPr defTabSz="609585"/>
            <a:r>
              <a:rPr lang="x-none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基本會員每月代管</a:t>
            </a:r>
            <a:r>
              <a:rPr lang="en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一般會員每月維護和管理套裝</a:t>
            </a:r>
            <a:r>
              <a:rPr lang="en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管理會員每月維護和管理套裝</a:t>
            </a:r>
          </a:p>
        </p:txBody>
      </p:sp>
    </p:spTree>
    <p:extLst>
      <p:ext uri="{BB962C8B-B14F-4D97-AF65-F5344CB8AC3E}">
        <p14:creationId xmlns:p14="http://schemas.microsoft.com/office/powerpoint/2010/main" val="72508099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6_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1_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3039</TotalTime>
  <Words>2142</Words>
  <Application>Microsoft Office PowerPoint</Application>
  <PresentationFormat>Custom</PresentationFormat>
  <Paragraphs>349</Paragraphs>
  <Slides>30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Custom Design</vt:lpstr>
      <vt:lpstr>1_Custom Design</vt:lpstr>
      <vt:lpstr>2_Custom Design</vt:lpstr>
      <vt:lpstr>4_Office Theme</vt:lpstr>
      <vt:lpstr>17_Office Theme</vt:lpstr>
      <vt:lpstr>18_Office Theme</vt:lpstr>
      <vt:lpstr>19_Office Theme</vt:lpstr>
      <vt:lpstr>20_Office Theme</vt:lpstr>
      <vt:lpstr>21_Office Theme</vt:lpstr>
      <vt:lpstr>24_Office Theme</vt:lpstr>
      <vt:lpstr>22_Office Theme</vt:lpstr>
      <vt:lpstr>23_Office Theme</vt:lpstr>
      <vt:lpstr>25_Office Theme</vt:lpstr>
      <vt:lpstr>26_Office Theme</vt:lpstr>
      <vt:lpstr>29_Office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擁有網路中心的方法</vt:lpstr>
      <vt:lpstr>2017年11-12月網絡中心訓練</vt:lpstr>
      <vt:lpstr>2017年11-12月網路中心訓練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Monica Chung</dc:creator>
  <cp:lastModifiedBy>Chelsie Lee</cp:lastModifiedBy>
  <cp:revision>92</cp:revision>
  <cp:lastPrinted>2017-10-27T06:26:50Z</cp:lastPrinted>
  <dcterms:created xsi:type="dcterms:W3CDTF">2017-10-23T09:29:36Z</dcterms:created>
  <dcterms:modified xsi:type="dcterms:W3CDTF">2017-11-08T06:26:52Z</dcterms:modified>
</cp:coreProperties>
</file>